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93" r:id="rId5"/>
    <p:sldMasterId id="2147483694"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Lst>
  <p:sldSz cy="5143500" cx="9144000"/>
  <p:notesSz cx="6858000" cy="9144000"/>
  <p:embeddedFontLst>
    <p:embeddedFont>
      <p:font typeface="Dosis"/>
      <p:regular r:id="rId82"/>
      <p:bold r:id="rId83"/>
    </p:embeddedFont>
    <p:embeddedFont>
      <p:font typeface="Montserrat"/>
      <p:regular r:id="rId84"/>
      <p:bold r:id="rId85"/>
      <p:italic r:id="rId86"/>
      <p:boldItalic r:id="rId87"/>
    </p:embeddedFont>
    <p:embeddedFont>
      <p:font typeface="Open Sans"/>
      <p:regular r:id="rId88"/>
      <p:bold r:id="rId89"/>
      <p:italic r:id="rId90"/>
      <p:boldItalic r:id="rId91"/>
    </p:embeddedFont>
    <p:embeddedFont>
      <p:font typeface="Questrial"/>
      <p:regular r:id="rId9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9AA0A6"/>
          </p15:clr>
        </p15:guide>
        <p15:guide id="2" pos="1914">
          <p15:clr>
            <a:srgbClr val="9AA0A6"/>
          </p15:clr>
        </p15:guide>
        <p15:guide id="3" pos="384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273301F-A6CC-4B4F-8B04-20A3860288BB}">
  <a:tblStyle styleId="{F273301F-A6CC-4B4F-8B04-20A3860288BB}"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1914"/>
        <p:guide pos="3846"/>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84" Type="http://schemas.openxmlformats.org/officeDocument/2006/relationships/font" Target="fonts/Montserrat-regular.fntdata"/><Relationship Id="rId83" Type="http://schemas.openxmlformats.org/officeDocument/2006/relationships/font" Target="fonts/Dosis-bold.fntdata"/><Relationship Id="rId42" Type="http://schemas.openxmlformats.org/officeDocument/2006/relationships/slide" Target="slides/slide35.xml"/><Relationship Id="rId86" Type="http://schemas.openxmlformats.org/officeDocument/2006/relationships/font" Target="fonts/Montserrat-italic.fntdata"/><Relationship Id="rId41" Type="http://schemas.openxmlformats.org/officeDocument/2006/relationships/slide" Target="slides/slide34.xml"/><Relationship Id="rId85" Type="http://schemas.openxmlformats.org/officeDocument/2006/relationships/font" Target="fonts/Montserrat-bold.fntdata"/><Relationship Id="rId44" Type="http://schemas.openxmlformats.org/officeDocument/2006/relationships/slide" Target="slides/slide37.xml"/><Relationship Id="rId88" Type="http://schemas.openxmlformats.org/officeDocument/2006/relationships/font" Target="fonts/OpenSans-regular.fntdata"/><Relationship Id="rId43" Type="http://schemas.openxmlformats.org/officeDocument/2006/relationships/slide" Target="slides/slide36.xml"/><Relationship Id="rId87" Type="http://schemas.openxmlformats.org/officeDocument/2006/relationships/font" Target="fonts/Montserrat-boldItalic.fntdata"/><Relationship Id="rId46" Type="http://schemas.openxmlformats.org/officeDocument/2006/relationships/slide" Target="slides/slide39.xml"/><Relationship Id="rId45" Type="http://schemas.openxmlformats.org/officeDocument/2006/relationships/slide" Target="slides/slide38.xml"/><Relationship Id="rId89" Type="http://schemas.openxmlformats.org/officeDocument/2006/relationships/font" Target="fonts/OpenSans-bold.fntdata"/><Relationship Id="rId80" Type="http://schemas.openxmlformats.org/officeDocument/2006/relationships/slide" Target="slides/slide73.xml"/><Relationship Id="rId82" Type="http://schemas.openxmlformats.org/officeDocument/2006/relationships/font" Target="fonts/Dosis-regular.fntdata"/><Relationship Id="rId81" Type="http://schemas.openxmlformats.org/officeDocument/2006/relationships/slide" Target="slides/slide74.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73" Type="http://schemas.openxmlformats.org/officeDocument/2006/relationships/slide" Target="slides/slide66.xml"/><Relationship Id="rId72" Type="http://schemas.openxmlformats.org/officeDocument/2006/relationships/slide" Target="slides/slide65.xml"/><Relationship Id="rId31" Type="http://schemas.openxmlformats.org/officeDocument/2006/relationships/slide" Target="slides/slide24.xml"/><Relationship Id="rId75" Type="http://schemas.openxmlformats.org/officeDocument/2006/relationships/slide" Target="slides/slide68.xml"/><Relationship Id="rId30" Type="http://schemas.openxmlformats.org/officeDocument/2006/relationships/slide" Target="slides/slide23.xml"/><Relationship Id="rId74" Type="http://schemas.openxmlformats.org/officeDocument/2006/relationships/slide" Target="slides/slide67.xml"/><Relationship Id="rId33" Type="http://schemas.openxmlformats.org/officeDocument/2006/relationships/slide" Target="slides/slide26.xml"/><Relationship Id="rId77" Type="http://schemas.openxmlformats.org/officeDocument/2006/relationships/slide" Target="slides/slide70.xml"/><Relationship Id="rId32" Type="http://schemas.openxmlformats.org/officeDocument/2006/relationships/slide" Target="slides/slide25.xml"/><Relationship Id="rId76" Type="http://schemas.openxmlformats.org/officeDocument/2006/relationships/slide" Target="slides/slide69.xml"/><Relationship Id="rId35" Type="http://schemas.openxmlformats.org/officeDocument/2006/relationships/slide" Target="slides/slide28.xml"/><Relationship Id="rId79" Type="http://schemas.openxmlformats.org/officeDocument/2006/relationships/slide" Target="slides/slide72.xml"/><Relationship Id="rId34" Type="http://schemas.openxmlformats.org/officeDocument/2006/relationships/slide" Target="slides/slide27.xml"/><Relationship Id="rId78" Type="http://schemas.openxmlformats.org/officeDocument/2006/relationships/slide" Target="slides/slide71.xml"/><Relationship Id="rId71" Type="http://schemas.openxmlformats.org/officeDocument/2006/relationships/slide" Target="slides/slide64.xml"/><Relationship Id="rId70" Type="http://schemas.openxmlformats.org/officeDocument/2006/relationships/slide" Target="slides/slide63.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slide" Target="slides/slide55.xml"/><Relationship Id="rId61" Type="http://schemas.openxmlformats.org/officeDocument/2006/relationships/slide" Target="slides/slide54.xml"/><Relationship Id="rId20" Type="http://schemas.openxmlformats.org/officeDocument/2006/relationships/slide" Target="slides/slide13.xml"/><Relationship Id="rId64" Type="http://schemas.openxmlformats.org/officeDocument/2006/relationships/slide" Target="slides/slide57.xml"/><Relationship Id="rId63" Type="http://schemas.openxmlformats.org/officeDocument/2006/relationships/slide" Target="slides/slide56.xml"/><Relationship Id="rId22" Type="http://schemas.openxmlformats.org/officeDocument/2006/relationships/slide" Target="slides/slide15.xml"/><Relationship Id="rId66" Type="http://schemas.openxmlformats.org/officeDocument/2006/relationships/slide" Target="slides/slide59.xml"/><Relationship Id="rId21" Type="http://schemas.openxmlformats.org/officeDocument/2006/relationships/slide" Target="slides/slide14.xml"/><Relationship Id="rId65" Type="http://schemas.openxmlformats.org/officeDocument/2006/relationships/slide" Target="slides/slide58.xml"/><Relationship Id="rId24" Type="http://schemas.openxmlformats.org/officeDocument/2006/relationships/slide" Target="slides/slide17.xml"/><Relationship Id="rId68" Type="http://schemas.openxmlformats.org/officeDocument/2006/relationships/slide" Target="slides/slide61.xml"/><Relationship Id="rId23" Type="http://schemas.openxmlformats.org/officeDocument/2006/relationships/slide" Target="slides/slide16.xml"/><Relationship Id="rId67" Type="http://schemas.openxmlformats.org/officeDocument/2006/relationships/slide" Target="slides/slide60.xml"/><Relationship Id="rId60" Type="http://schemas.openxmlformats.org/officeDocument/2006/relationships/slide" Target="slides/slide53.xml"/><Relationship Id="rId26" Type="http://schemas.openxmlformats.org/officeDocument/2006/relationships/slide" Target="slides/slide19.xml"/><Relationship Id="rId25" Type="http://schemas.openxmlformats.org/officeDocument/2006/relationships/slide" Target="slides/slide18.xml"/><Relationship Id="rId69" Type="http://schemas.openxmlformats.org/officeDocument/2006/relationships/slide" Target="slides/slide62.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slide" Target="slides/slide48.xml"/><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slide" Target="slides/slide50.xml"/><Relationship Id="rId12" Type="http://schemas.openxmlformats.org/officeDocument/2006/relationships/slide" Target="slides/slide5.xml"/><Relationship Id="rId56" Type="http://schemas.openxmlformats.org/officeDocument/2006/relationships/slide" Target="slides/slide49.xml"/><Relationship Id="rId91" Type="http://schemas.openxmlformats.org/officeDocument/2006/relationships/font" Target="fonts/OpenSans-boldItalic.fntdata"/><Relationship Id="rId90" Type="http://schemas.openxmlformats.org/officeDocument/2006/relationships/font" Target="fonts/OpenSans-italic.fntdata"/><Relationship Id="rId92" Type="http://schemas.openxmlformats.org/officeDocument/2006/relationships/font" Target="fonts/Questrial-regular.fntdata"/><Relationship Id="rId15" Type="http://schemas.openxmlformats.org/officeDocument/2006/relationships/slide" Target="slides/slide8.xml"/><Relationship Id="rId59" Type="http://schemas.openxmlformats.org/officeDocument/2006/relationships/slide" Target="slides/slide52.xml"/><Relationship Id="rId14" Type="http://schemas.openxmlformats.org/officeDocument/2006/relationships/slide" Target="slides/slide7.xml"/><Relationship Id="rId58" Type="http://schemas.openxmlformats.org/officeDocument/2006/relationships/slide" Target="slides/slide51.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adweek.com/digital/81-shoppers-conduct-online-research-making-purchase-infographic/" TargetMode="Externa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vendasta.com/marketplace/marketgoo" TargetMode="External"/><Relationship Id="rId3" Type="http://schemas.openxmlformats.org/officeDocument/2006/relationships/hyperlink" Target="https://ahrefs.com/" TargetMode="External"/><Relationship Id="rId4" Type="http://schemas.openxmlformats.org/officeDocument/2006/relationships/hyperlink" Target="https://kwfinder.com/" TargetMode="Externa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5663b0094a_0_1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5663b0094a_0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5663b0094a_0_5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5663b0094a_0_5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5663b0094a_0_7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5663b0094a_0_7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5663b0094a_0_10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5663b0094a_0_10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Clr>
                <a:schemeClr val="dk1"/>
              </a:buClr>
              <a:buSzPts val="1100"/>
              <a:buChar char="●"/>
            </a:pPr>
            <a:r>
              <a:rPr lang="en">
                <a:solidFill>
                  <a:schemeClr val="dk1"/>
                </a:solidFill>
              </a:rPr>
              <a:t>This section asks: “is this business found on as many listing sources as it can be?”</a:t>
            </a:r>
            <a:endParaRPr>
              <a:solidFill>
                <a:schemeClr val="dk1"/>
              </a:solidFill>
            </a:endParaRPr>
          </a:p>
          <a:p>
            <a:pPr indent="-298450" lvl="0" marL="457200" marR="0" rtl="0" algn="l">
              <a:lnSpc>
                <a:spcPct val="100000"/>
              </a:lnSpc>
              <a:spcBef>
                <a:spcPts val="0"/>
              </a:spcBef>
              <a:spcAft>
                <a:spcPts val="0"/>
              </a:spcAft>
              <a:buClr>
                <a:schemeClr val="dk1"/>
              </a:buClr>
              <a:buSzPts val="1100"/>
              <a:buFont typeface="Arial"/>
              <a:buChar char="●"/>
            </a:pPr>
            <a:r>
              <a:rPr lang="en">
                <a:solidFill>
                  <a:schemeClr val="dk1"/>
                </a:solidFill>
              </a:rPr>
              <a:t>A </a:t>
            </a:r>
            <a:r>
              <a:rPr b="1" lang="en">
                <a:solidFill>
                  <a:schemeClr val="dk1"/>
                </a:solidFill>
              </a:rPr>
              <a:t>Reputation Management </a:t>
            </a:r>
            <a:r>
              <a:rPr lang="en">
                <a:solidFill>
                  <a:schemeClr val="dk1"/>
                </a:solidFill>
              </a:rPr>
              <a:t>account is created for every Snapshot Report that is developed. Investigating the Reputation Management account provides more information around the listing score.</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5663b0094a_0_4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6" name="Google Shape;326;g5663b0094a_0_4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Clr>
                <a:schemeClr val="dk1"/>
              </a:buClr>
              <a:buSzPts val="1100"/>
              <a:buChar char="●"/>
            </a:pPr>
            <a:r>
              <a:rPr lang="en">
                <a:solidFill>
                  <a:schemeClr val="dk1"/>
                </a:solidFill>
              </a:rPr>
              <a:t>To view more information about incorrect listings, you can access the business’s account in Reputation Management. </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Keep in mind that some of the inconsistencies could be due to small variations in how the information is displayed. </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If a business has an A, they could still benefit from help with maintaining their listings and making sure they stay consistent. You can build in some fear of loss into your conversation and ask: “How do you know that your listings are always going to be right?” Automated solutions out there can revert to the old data. Competitors could create rogue listings. Reputation Management will listen to those sites and let your prospect know if their listings ever become incorrect.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5663b0094a_0_5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5663b0094a_0_5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5663b0094a_0_6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3" name="Google Shape;343;g5663b0094a_0_6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5663b0094a_0_6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9" name="Google Shape;359;g5663b0094a_0_6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5663b0094a_0_8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5663b0094a_0_8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Clr>
                <a:schemeClr val="dk1"/>
              </a:buClr>
              <a:buSzPts val="1100"/>
              <a:buChar char="●"/>
            </a:pPr>
            <a:r>
              <a:rPr lang="en">
                <a:solidFill>
                  <a:schemeClr val="dk1"/>
                </a:solidFill>
              </a:rPr>
              <a:t>Reviews are hugely important, so talk to your prospect about them! 90% of consumers make their decisions based on what online reviews say. </a:t>
            </a:r>
            <a:endParaRPr>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5663b0094a_0_8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3" name="Google Shape;373;g5663b0094a_0_8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5663b0094a_0_10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4" name="Google Shape;384;g5663b0094a_0_10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2628016389_0_1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2628016389_0_1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5663b0094a_0_6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1" name="Google Shape;391;g5663b0094a_0_6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5663b0094a_0_10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5663b0094a_0_10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5663b0094a_0_8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4" name="Google Shape;404;g5663b0094a_0_8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5663b0094a_0_9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5" name="Google Shape;415;g5663b0094a_0_9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Clr>
                <a:schemeClr val="dk1"/>
              </a:buClr>
              <a:buSzPts val="1100"/>
              <a:buChar char="●"/>
            </a:pPr>
            <a:r>
              <a:rPr lang="en">
                <a:solidFill>
                  <a:schemeClr val="dk1"/>
                </a:solidFill>
              </a:rPr>
              <a:t>The “Tweets” value in the Twitter section refers to the total number of tweets the profile has published in all time. </a:t>
            </a:r>
            <a:endParaRPr>
              <a:solidFill>
                <a:schemeClr val="dk1"/>
              </a:solidFill>
            </a:endParaRPr>
          </a:p>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5663b0094a_0_9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4" name="Google Shape;424;g5663b0094a_0_9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g5663b0094a_0_6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2" name="Google Shape;432;g5663b0094a_0_6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5663b0094a_0_9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8" name="Google Shape;438;g5663b0094a_0_9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5663b0094a_0_9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6" name="Google Shape;446;g5663b0094a_0_9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5834fec59b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7" name="Google Shape;457;g5834fec59b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g5834fec59b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6" name="Google Shape;466;g5834fec59b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567bf9fb2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567bf9fb2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The Snapshot Report links to our CRM and sends you a notification the moment your prospect opens the report. </a:t>
            </a:r>
            <a:r>
              <a:rPr lang="en"/>
              <a:t>This empowers you to identify hot leads and accelerate the sales cycle.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5663b0094a_0_10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3" name="Google Shape;473;g5663b0094a_0_10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5663b0094a_0_9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2" name="Google Shape;482;g5663b0094a_0_9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g5663b0094a_0_9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1" name="Google Shape;491;g5663b0094a_0_9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b="1" lang="en"/>
              <a:t>Homepage Content</a:t>
            </a:r>
            <a:r>
              <a:rPr lang="en"/>
              <a:t>: Contact information should be available on the homepage. </a:t>
            </a:r>
            <a:endParaRPr>
              <a:solidFill>
                <a:schemeClr val="dk1"/>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g5663b0094a_0_10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0" name="Google Shape;500;g5663b0094a_0_10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5663b0094a_0_6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8" name="Google Shape;508;g5663b0094a_0_6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g5663b0094a_0_1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4" name="Google Shape;514;g5663b0094a_0_1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5663b0094a_0_10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1" name="Google Shape;521;g5663b0094a_0_10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Clr>
                <a:schemeClr val="dk1"/>
              </a:buClr>
              <a:buSzPts val="1100"/>
              <a:buChar char="●"/>
            </a:pPr>
            <a:r>
              <a:rPr lang="en">
                <a:solidFill>
                  <a:schemeClr val="dk1"/>
                </a:solidFill>
              </a:rPr>
              <a:t>CPC = Cost-Per-Click</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PPC = Pay-Per-Click</a:t>
            </a:r>
            <a:endParaRPr>
              <a:solidFill>
                <a:schemeClr val="dk1"/>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g5663b0094a_0_1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8" name="Google Shape;528;g5663b0094a_0_1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g5663b0094a_0_10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5" name="Google Shape;535;g5663b0094a_0_10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Clr>
                <a:schemeClr val="dk1"/>
              </a:buClr>
              <a:buSzPts val="1100"/>
              <a:buChar char="●"/>
            </a:pPr>
            <a:r>
              <a:rPr lang="en">
                <a:solidFill>
                  <a:schemeClr val="dk1"/>
                </a:solidFill>
              </a:rPr>
              <a:t>The figures shown assume a maximum cost per click (CPC) of $5.00 with an unlimited budget.</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Actual results may vary due to specific advertising budgets, goals, and methods used.</a:t>
            </a:r>
            <a:endParaRPr>
              <a:solidFill>
                <a:schemeClr val="dk1"/>
              </a:solidFil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g5663b0094a_0_1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3" name="Google Shape;543;g5663b0094a_0_1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5663b0094a_0_4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5663b0094a_0_4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5663b0094a_0_8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0" name="Google Shape;550;g5663b0094a_0_8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g5663b0094a_0_10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8" name="Google Shape;568;g5663b0094a_0_10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Note: Only Google AdWords are considered in this section.</a:t>
            </a:r>
            <a:endParaRPr/>
          </a:p>
          <a:p>
            <a:pPr indent="-298450" lvl="0" marL="457200" rtl="0" algn="l">
              <a:spcBef>
                <a:spcPts val="0"/>
              </a:spcBef>
              <a:spcAft>
                <a:spcPts val="0"/>
              </a:spcAft>
              <a:buSzPts val="1100"/>
              <a:buChar char="●"/>
            </a:pPr>
            <a:r>
              <a:rPr lang="en"/>
              <a:t>The industry leader with the lowest cost per click is the 100th percentile.</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g5663b0094a_0_1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7" name="Google Shape;577;g5663b0094a_0_1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g5663b0094a_0_10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5" name="Google Shape;585;g5663b0094a_0_10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g5663b0094a_0_1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2" name="Google Shape;592;g5663b0094a_0_1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1. Start by making your prospect think about the buyer’s journey and the importance of being found on search engines like Google and Yahoo!. Try asking your prospect to consider the steps they would take in their buying journey. Chances are, they would search on their phone's browser to research local places.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2. With the buyer's journey visualized, you’ll want your prospect to begin thinking about their place within that journey. Where can their business fit into that buying decision to catch more of that traffic?</a:t>
            </a:r>
            <a:endParaRPr>
              <a:solidFill>
                <a:schemeClr val="dk1"/>
              </a:solidFil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g5663b0094a_0_11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9" name="Google Shape;599;g5663b0094a_0_1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3. Use the data in the Google Ads section of the report to show your prospect how many people are searching for related keywords in their area. This number is an estimate of how many people are starting to conduct that search in the first step of their buyer's journey, and represents how many people could see your prospect’s business right when they want to buy.</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4. Use the data in the Campaign Performance section of the report to create urgency for your prospect to buy digital ads. If their competitors appear when consumers are ready to buy, they'll steal your prospect’s business!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5. Consumers don't always immediately buy right after visiting a website. They may be doing some research before they buy, which is why it's a great idea to include retargeting in their advertising strategy.</a:t>
            </a:r>
            <a:endParaRPr>
              <a:solidFill>
                <a:schemeClr val="dk1"/>
              </a:solidFill>
            </a:endParaRPr>
          </a:p>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4" name="Shape 604"/>
        <p:cNvGrpSpPr/>
        <p:nvPr/>
      </p:nvGrpSpPr>
      <p:grpSpPr>
        <a:xfrm>
          <a:off x="0" y="0"/>
          <a:ext cx="0" cy="0"/>
          <a:chOff x="0" y="0"/>
          <a:chExt cx="0" cy="0"/>
        </a:xfrm>
      </p:grpSpPr>
      <p:sp>
        <p:nvSpPr>
          <p:cNvPr id="605" name="Google Shape;605;g5663b0094a_0_11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6" name="Google Shape;606;g5663b0094a_0_11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g5663b0094a_0_6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3" name="Google Shape;613;g5663b0094a_0_6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g5663b0094a_0_12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9" name="Google Shape;619;g5663b0094a_0_1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solidFill>
                  <a:schemeClr val="dk1"/>
                </a:solidFill>
              </a:rPr>
              <a:t>Study source: </a:t>
            </a:r>
            <a:r>
              <a:rPr lang="en" u="sng">
                <a:solidFill>
                  <a:schemeClr val="hlink"/>
                </a:solidFill>
                <a:hlinkClick r:id="rId2"/>
              </a:rPr>
              <a:t>https://www.adweek.com/digital/81-shoppers-conduct-online-research-making-purchase-infographic/</a:t>
            </a:r>
            <a:endParaRPr>
              <a:solidFill>
                <a:schemeClr val="dk1"/>
              </a:solidFill>
            </a:endParaRPr>
          </a:p>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g5663b0094a_0_12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6" name="Google Shape;626;g5663b0094a_0_12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5663b0094a_0_4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5663b0094a_0_4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Clr>
                <a:schemeClr val="dk1"/>
              </a:buClr>
              <a:buSzPts val="1100"/>
              <a:buChar char="●"/>
            </a:pPr>
            <a:r>
              <a:rPr lang="en">
                <a:solidFill>
                  <a:schemeClr val="dk1"/>
                </a:solidFill>
              </a:rPr>
              <a:t>The Snapshot Report uses this Business Information as a reference when verifying online listings. Confirm that this information is displayed just as your prospect would like it to be - any listing that does not match this information exactly will be flagged as incorrect.</a:t>
            </a:r>
            <a:endParaRPr>
              <a:solidFill>
                <a:schemeClr val="dk1"/>
              </a:solidFill>
            </a:endParaRPr>
          </a:p>
          <a:p>
            <a:pPr indent="-298450" lvl="1" marL="914400" rtl="0" algn="l">
              <a:spcBef>
                <a:spcPts val="0"/>
              </a:spcBef>
              <a:spcAft>
                <a:spcPts val="0"/>
              </a:spcAft>
              <a:buClr>
                <a:schemeClr val="dk1"/>
              </a:buClr>
              <a:buSzPts val="1100"/>
              <a:buChar char="○"/>
            </a:pPr>
            <a:r>
              <a:rPr lang="en">
                <a:solidFill>
                  <a:schemeClr val="dk1"/>
                </a:solidFill>
              </a:rPr>
              <a:t>For example, a prospect’s (Omega Dental) address is displayed as “106 W Gray St”. If the address is listed online as “106 West Gray St” or “106 W Gray Street,” that listing will be flagged as incorrect. </a:t>
            </a:r>
            <a:endParaRPr>
              <a:solidFill>
                <a:schemeClr val="dk1"/>
              </a:solidFill>
            </a:endParaRPr>
          </a:p>
          <a:p>
            <a:pPr indent="-298450" lvl="0" marL="457200" rtl="0" algn="l">
              <a:spcBef>
                <a:spcPts val="0"/>
              </a:spcBef>
              <a:spcAft>
                <a:spcPts val="0"/>
              </a:spcAft>
              <a:buClr>
                <a:schemeClr val="dk1"/>
              </a:buClr>
              <a:buSzPts val="1100"/>
              <a:buChar char="●"/>
            </a:pPr>
            <a:r>
              <a:rPr b="1" lang="en">
                <a:solidFill>
                  <a:schemeClr val="dk1"/>
                </a:solidFill>
              </a:rPr>
              <a:t>Business Category</a:t>
            </a:r>
            <a:r>
              <a:rPr lang="en">
                <a:solidFill>
                  <a:schemeClr val="dk1"/>
                </a:solidFill>
              </a:rPr>
              <a:t>: Businesses are classified by </a:t>
            </a:r>
            <a:r>
              <a:rPr b="1" lang="en">
                <a:solidFill>
                  <a:schemeClr val="dk1"/>
                </a:solidFill>
              </a:rPr>
              <a:t>Industry &gt; Business Category</a:t>
            </a:r>
            <a:r>
              <a:rPr lang="en">
                <a:solidFill>
                  <a:schemeClr val="dk1"/>
                </a:solidFill>
              </a:rPr>
              <a:t>. The Snapshot Report compares your prospect to others within their </a:t>
            </a:r>
            <a:r>
              <a:rPr b="1" lang="en">
                <a:solidFill>
                  <a:schemeClr val="dk1"/>
                </a:solidFill>
              </a:rPr>
              <a:t>Industry</a:t>
            </a:r>
            <a:r>
              <a:rPr lang="en">
                <a:solidFill>
                  <a:schemeClr val="dk1"/>
                </a:solidFill>
              </a:rPr>
              <a:t>. </a:t>
            </a:r>
            <a:endParaRPr>
              <a:solidFill>
                <a:schemeClr val="dk1"/>
              </a:solidFill>
            </a:endParaRPr>
          </a:p>
          <a:p>
            <a:pPr indent="-298450" lvl="0" marL="457200" rtl="0" algn="l">
              <a:spcBef>
                <a:spcPts val="0"/>
              </a:spcBef>
              <a:spcAft>
                <a:spcPts val="0"/>
              </a:spcAft>
              <a:buSzPts val="1100"/>
              <a:buChar char="●"/>
            </a:pPr>
            <a:r>
              <a:rPr lang="en"/>
              <a:t>The Snapshot Report pulls images of your prospect’s business from public web sources. Some businesses may be surprised when they see these images since they may not realize that these photos are online.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2" name="Shape 632"/>
        <p:cNvGrpSpPr/>
        <p:nvPr/>
      </p:nvGrpSpPr>
      <p:grpSpPr>
        <a:xfrm>
          <a:off x="0" y="0"/>
          <a:ext cx="0" cy="0"/>
          <a:chOff x="0" y="0"/>
          <a:chExt cx="0" cy="0"/>
        </a:xfrm>
      </p:grpSpPr>
      <p:sp>
        <p:nvSpPr>
          <p:cNvPr id="633" name="Google Shape;633;g5663b0094a_0_12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4" name="Google Shape;634;g5663b0094a_0_12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Clr>
                <a:schemeClr val="dk1"/>
              </a:buClr>
              <a:buSzPts val="1100"/>
              <a:buChar char="●"/>
            </a:pPr>
            <a:r>
              <a:rPr lang="en">
                <a:solidFill>
                  <a:schemeClr val="dk1"/>
                </a:solidFill>
              </a:rPr>
              <a:t>When you create a Snapshot Report, the platform will generate a keyword for that business using the prospect’s Google My Business </a:t>
            </a:r>
            <a:r>
              <a:rPr lang="en">
                <a:solidFill>
                  <a:schemeClr val="dk1"/>
                </a:solidFill>
              </a:rPr>
              <a:t>account</a:t>
            </a:r>
            <a:r>
              <a:rPr lang="en">
                <a:solidFill>
                  <a:schemeClr val="dk1"/>
                </a:solidFill>
              </a:rPr>
              <a:t> and their primary business category. We then perform a search for that keyword with “near me” added to simulate what a prospect customer would do when trying to find a local business. </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While this keyword is automatically generate when the Snapshot is created, it can be </a:t>
            </a:r>
            <a:r>
              <a:rPr lang="en">
                <a:solidFill>
                  <a:schemeClr val="dk1"/>
                </a:solidFill>
              </a:rPr>
              <a:t>changed</a:t>
            </a:r>
            <a:r>
              <a:rPr lang="en">
                <a:solidFill>
                  <a:schemeClr val="dk1"/>
                </a:solidFill>
              </a:rPr>
              <a:t> within the Snapshot Report settings found in Sales &amp; Success Center. This keyword can be changed as many times as needed for 7 days after the report was created while the data is still fresh. After those 7 days, the Snapshot Report will need to be refreshed to update the keyword. It’ll take a few minutes for the search to be conducted and data updated, but allows you to customize the keyword that is used. </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This data is then displayed in two different formats. The first is within a local map that’s broken into 9 hotspots. The second format is the top search results that appeared for that keyword. </a:t>
            </a:r>
            <a:endParaRPr>
              <a:solidFill>
                <a:schemeClr val="dk1"/>
              </a:solidFill>
            </a:endParaRPr>
          </a:p>
          <a:p>
            <a:pPr indent="0" lvl="0" marL="457200" rtl="0" algn="l">
              <a:spcBef>
                <a:spcPts val="0"/>
              </a:spcBef>
              <a:spcAft>
                <a:spcPts val="0"/>
              </a:spcAft>
              <a:buNone/>
            </a:pPr>
            <a:r>
              <a:t/>
            </a:r>
            <a:endParaRPr>
              <a:solidFill>
                <a:schemeClr val="dk1"/>
              </a:solidFil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0" name="Shape 640"/>
        <p:cNvGrpSpPr/>
        <p:nvPr/>
      </p:nvGrpSpPr>
      <p:grpSpPr>
        <a:xfrm>
          <a:off x="0" y="0"/>
          <a:ext cx="0" cy="0"/>
          <a:chOff x="0" y="0"/>
          <a:chExt cx="0" cy="0"/>
        </a:xfrm>
      </p:grpSpPr>
      <p:sp>
        <p:nvSpPr>
          <p:cNvPr id="641" name="Google Shape;641;gf62c13b4d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2" name="Google Shape;642;gf62c13b4d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Clr>
                <a:schemeClr val="dk1"/>
              </a:buClr>
              <a:buSzPts val="1100"/>
              <a:buChar char="●"/>
            </a:pPr>
            <a:r>
              <a:rPr lang="en">
                <a:solidFill>
                  <a:schemeClr val="dk1"/>
                </a:solidFill>
              </a:rPr>
              <a:t>Within the local area map, you’ll find the search results displayed across 9 separate hotspots. This search is performed within a ½ mile radius around the prospect’s business.</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Each hotspot displays the prospect’s search ranking for that area, and can be clicked on to display the local competitors for they compete against in that area. </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You can also switch the view to a citywide level by selecting the tab above the map. This will only display a single hotspot as it showcase the search ranking across the entire city. </a:t>
            </a:r>
            <a:endParaRPr>
              <a:solidFill>
                <a:schemeClr val="dk1"/>
              </a:solidFill>
            </a:endParaRPr>
          </a:p>
          <a:p>
            <a:pPr indent="0" lvl="0" marL="457200" rtl="0" algn="l">
              <a:spcBef>
                <a:spcPts val="0"/>
              </a:spcBef>
              <a:spcAft>
                <a:spcPts val="0"/>
              </a:spcAft>
              <a:buNone/>
            </a:pPr>
            <a:r>
              <a:t/>
            </a:r>
            <a:endParaRPr>
              <a:solidFill>
                <a:schemeClr val="dk1"/>
              </a:solidFill>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8" name="Shape 648"/>
        <p:cNvGrpSpPr/>
        <p:nvPr/>
      </p:nvGrpSpPr>
      <p:grpSpPr>
        <a:xfrm>
          <a:off x="0" y="0"/>
          <a:ext cx="0" cy="0"/>
          <a:chOff x="0" y="0"/>
          <a:chExt cx="0" cy="0"/>
        </a:xfrm>
      </p:grpSpPr>
      <p:sp>
        <p:nvSpPr>
          <p:cNvPr id="649" name="Google Shape;649;gf62c13b4d1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0" name="Google Shape;650;gf62c13b4d1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Clr>
                <a:schemeClr val="dk1"/>
              </a:buClr>
              <a:buSzPts val="1100"/>
              <a:buChar char="●"/>
            </a:pPr>
            <a:r>
              <a:rPr lang="en">
                <a:solidFill>
                  <a:schemeClr val="dk1"/>
                </a:solidFill>
              </a:rPr>
              <a:t>The second half of Local Search Results showcases the actual search </a:t>
            </a:r>
            <a:r>
              <a:rPr lang="en">
                <a:solidFill>
                  <a:schemeClr val="dk1"/>
                </a:solidFill>
              </a:rPr>
              <a:t>results</a:t>
            </a:r>
            <a:r>
              <a:rPr lang="en">
                <a:solidFill>
                  <a:schemeClr val="dk1"/>
                </a:solidFill>
              </a:rPr>
              <a:t> we were able to pull from each hotspot. This displays the top 3 results for each quadrant, and also shows where the prospects business falls within those results. If they’re not within the top 3, they’ll show up below those results along with their actual rank. </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This section is also dynamic, and will change depending on which hotspot is selected. This will show which competitors are ranking within each quadrant, and allows the prospect who they’re directly up against within their local area. This can be an effective tool in showing your prospects who they’re directly competing with when it comes to local search, and they may even find businesses they never considered. </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You’ll also see if the prospect has claimed their Google My Business account within their business details. They’ll either find a green claimed tag or a red unclaimed tag, indicating if they’ve completed this critical component to a strong online strategy. This can be a great way to open up the discussion around their Google My Business account. </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This is a great starting point in any conversation, as this helps simulate the first stage of the </a:t>
            </a:r>
            <a:r>
              <a:rPr lang="en">
                <a:solidFill>
                  <a:schemeClr val="dk1"/>
                </a:solidFill>
              </a:rPr>
              <a:t>customer journey. This is a critical step for any business to consider when building out their online strategy, so even if you don’t offer SEO services this can be an important step you want to highlight to show your expertise in helping local businesses. </a:t>
            </a:r>
            <a:endParaRPr>
              <a:solidFill>
                <a:schemeClr val="dk1"/>
              </a:solidFill>
            </a:endParaRPr>
          </a:p>
          <a:p>
            <a:pPr indent="0" lvl="0" marL="457200" rtl="0" algn="l">
              <a:spcBef>
                <a:spcPts val="0"/>
              </a:spcBef>
              <a:spcAft>
                <a:spcPts val="0"/>
              </a:spcAft>
              <a:buNone/>
            </a:pPr>
            <a:r>
              <a:t/>
            </a:r>
            <a:endParaRPr>
              <a:solidFill>
                <a:schemeClr val="dk1"/>
              </a:solidFill>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6" name="Shape 656"/>
        <p:cNvGrpSpPr/>
        <p:nvPr/>
      </p:nvGrpSpPr>
      <p:grpSpPr>
        <a:xfrm>
          <a:off x="0" y="0"/>
          <a:ext cx="0" cy="0"/>
          <a:chOff x="0" y="0"/>
          <a:chExt cx="0" cy="0"/>
        </a:xfrm>
      </p:grpSpPr>
      <p:sp>
        <p:nvSpPr>
          <p:cNvPr id="657" name="Google Shape;657;gf62c13b4d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8" name="Google Shape;658;gf62c13b4d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Clr>
                <a:schemeClr val="dk1"/>
              </a:buClr>
              <a:buSzPts val="1100"/>
              <a:buChar char="●"/>
            </a:pPr>
            <a:r>
              <a:rPr lang="en">
                <a:solidFill>
                  <a:schemeClr val="dk1"/>
                </a:solidFill>
              </a:rPr>
              <a:t>When you create a Snapshot Report, the platform will automatically scan their business website for the top keywords in our database as determined by Google. Based on these keywords, the report generates a list of top competitors (also determined by Google).</a:t>
            </a:r>
            <a:endParaRPr>
              <a:solidFill>
                <a:schemeClr val="dk1"/>
              </a:solidFill>
            </a:endParaRPr>
          </a:p>
          <a:p>
            <a:pPr indent="-298450" lvl="0" marL="457200" rtl="0" algn="l">
              <a:spcBef>
                <a:spcPts val="0"/>
              </a:spcBef>
              <a:spcAft>
                <a:spcPts val="0"/>
              </a:spcAft>
              <a:buClr>
                <a:schemeClr val="dk1"/>
              </a:buClr>
              <a:buSzPts val="1100"/>
              <a:buChar char="●"/>
            </a:pPr>
            <a:r>
              <a:rPr b="1" lang="en">
                <a:solidFill>
                  <a:schemeClr val="dk1"/>
                </a:solidFill>
              </a:rPr>
              <a:t>Keyword Overlap:</a:t>
            </a:r>
            <a:r>
              <a:rPr lang="en">
                <a:solidFill>
                  <a:schemeClr val="dk1"/>
                </a:solidFill>
              </a:rPr>
              <a:t> The more keywords that your prospect shares with competitors, the more likely they’ll be fighting to rank on the same search queries.</a:t>
            </a:r>
            <a:endParaRPr>
              <a:solidFill>
                <a:schemeClr val="dk1"/>
              </a:solidFill>
            </a:endParaRPr>
          </a:p>
          <a:p>
            <a:pPr indent="-298450" lvl="0" marL="457200" rtl="0" algn="l">
              <a:spcBef>
                <a:spcPts val="0"/>
              </a:spcBef>
              <a:spcAft>
                <a:spcPts val="0"/>
              </a:spcAft>
              <a:buClr>
                <a:schemeClr val="dk1"/>
              </a:buClr>
              <a:buSzPts val="1100"/>
              <a:buChar char="●"/>
            </a:pPr>
            <a:r>
              <a:rPr b="1" lang="en">
                <a:solidFill>
                  <a:schemeClr val="dk1"/>
                </a:solidFill>
              </a:rPr>
              <a:t>Number of Keywords: </a:t>
            </a:r>
            <a:r>
              <a:rPr lang="en">
                <a:solidFill>
                  <a:schemeClr val="dk1"/>
                </a:solidFill>
              </a:rPr>
              <a:t>This is the number of different routes that a potential customer can take using search queries to get to the products and services that are on your prospect’s website. Your prospect should aim to have as many different search routes as possible to maximize their exposure and opportunities to gain clicks. If competitors with a high level of keyword overlap are ranking on more keywords than your prospect and seeing a higher volume of clicks, it’s possible that your prospect is not ranking on search queries that are relevant to their business and they’re losing out on potential traffic as a result.</a:t>
            </a:r>
            <a:endParaRPr>
              <a:solidFill>
                <a:schemeClr val="dk1"/>
              </a:solidFill>
            </a:endParaRPr>
          </a:p>
          <a:p>
            <a:pPr indent="-298450" lvl="0" marL="457200" rtl="0" algn="l">
              <a:spcBef>
                <a:spcPts val="0"/>
              </a:spcBef>
              <a:spcAft>
                <a:spcPts val="0"/>
              </a:spcAft>
              <a:buClr>
                <a:schemeClr val="dk1"/>
              </a:buClr>
              <a:buSzPts val="1100"/>
              <a:buChar char="●"/>
            </a:pPr>
            <a:r>
              <a:rPr b="1" lang="en">
                <a:solidFill>
                  <a:schemeClr val="dk1"/>
                </a:solidFill>
              </a:rPr>
              <a:t>Monthly Clicks: </a:t>
            </a:r>
            <a:r>
              <a:rPr lang="en">
                <a:solidFill>
                  <a:schemeClr val="dk1"/>
                </a:solidFill>
              </a:rPr>
              <a:t>When people search for products and services on Google, they're usually looking to buy. So when people are searching for the products and services that your prospect offers, they’ll want to see as many clicks as possible. If the number of monthly clicks is low compared to the number of searches, you and your prospect need to figure out why. People could be visiting your prospect’s website via other channels (social media, advertising, print, etc.), but if they’re visiting competitor websites, it’s worth investigating further. It could be that they’re not ranked high enough on relevant keywords. In this case, an SEO campaign that boosts their ranking is definitely in order. Or, perhaps their business is perceived as untrustworthy due to a lack of online reviews. In that case, a review request campaign would be a more suitable solution. It's hard to pinpoint the exact motivations for every action within a consumer’s search journey, but this data can help you make some educated guesses. For example, does the report reveal a competitor with lots of keyword overlap and high clicks that eclipse the number of low clicks for your prospect? They might be losing business to their competition.</a:t>
            </a:r>
            <a:endParaRPr>
              <a:solidFill>
                <a:schemeClr val="dk1"/>
              </a:solidFill>
            </a:endParaRPr>
          </a:p>
          <a:p>
            <a:pPr indent="-298450" lvl="0" marL="457200" rtl="0" algn="l">
              <a:spcBef>
                <a:spcPts val="0"/>
              </a:spcBef>
              <a:spcAft>
                <a:spcPts val="0"/>
              </a:spcAft>
              <a:buClr>
                <a:schemeClr val="dk1"/>
              </a:buClr>
              <a:buSzPts val="1100"/>
              <a:buChar char="●"/>
            </a:pPr>
            <a:r>
              <a:rPr b="1" lang="en">
                <a:solidFill>
                  <a:schemeClr val="dk1"/>
                </a:solidFill>
              </a:rPr>
              <a:t>Monthly Value of Clicks: </a:t>
            </a:r>
            <a:r>
              <a:rPr lang="en">
                <a:solidFill>
                  <a:schemeClr val="dk1"/>
                </a:solidFill>
              </a:rPr>
              <a:t>If a business wants to see results and they aren’t currently running any PPC campaigns, this section gives them an idea of how much a click would cost them on their relevant keywords. Remember that SEO campaigns take time. If your prospect needs immediate traffic (such as for a promotion or holiday season), focusing on a PPC campaign might be the best way to start.</a:t>
            </a:r>
            <a:endParaRPr>
              <a:solidFill>
                <a:schemeClr val="dk1"/>
              </a:solidFill>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g5663b0094a_0_8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6" name="Google Shape;676;g5663b0094a_0_8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3" name="Shape 683"/>
        <p:cNvGrpSpPr/>
        <p:nvPr/>
      </p:nvGrpSpPr>
      <p:grpSpPr>
        <a:xfrm>
          <a:off x="0" y="0"/>
          <a:ext cx="0" cy="0"/>
          <a:chOff x="0" y="0"/>
          <a:chExt cx="0" cy="0"/>
        </a:xfrm>
      </p:grpSpPr>
      <p:sp>
        <p:nvSpPr>
          <p:cNvPr id="684" name="Google Shape;684;g5663b0094a_0_12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5" name="Google Shape;685;g5663b0094a_0_12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g5663b0094a_0_12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2" name="Google Shape;692;g5663b0094a_0_12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Clr>
                <a:schemeClr val="dk1"/>
              </a:buClr>
              <a:buSzPts val="1100"/>
              <a:buChar char="●"/>
            </a:pPr>
            <a:r>
              <a:rPr b="1" lang="en">
                <a:solidFill>
                  <a:schemeClr val="dk1"/>
                </a:solidFill>
              </a:rPr>
              <a:t>Competitiveness: </a:t>
            </a:r>
            <a:r>
              <a:rPr lang="en">
                <a:solidFill>
                  <a:schemeClr val="dk1"/>
                </a:solidFill>
              </a:rPr>
              <a:t>The more competitive the keyword, the more businesses you’ll see targeting those exact keywords in SEO campaigns and the more effort will be needed to improve SEO. This is because those keywords are commonly used by consumers who are searching for your prospect’s business services and search engines deem them to be extremely relevant to their business category.</a:t>
            </a:r>
            <a:endParaRPr>
              <a:solidFill>
                <a:schemeClr val="dk1"/>
              </a:solidFill>
            </a:endParaRPr>
          </a:p>
          <a:p>
            <a:pPr indent="-298450" lvl="0" marL="457200" rtl="0" algn="l">
              <a:spcBef>
                <a:spcPts val="0"/>
              </a:spcBef>
              <a:spcAft>
                <a:spcPts val="0"/>
              </a:spcAft>
              <a:buClr>
                <a:schemeClr val="dk1"/>
              </a:buClr>
              <a:buSzPts val="1100"/>
              <a:buChar char="●"/>
            </a:pPr>
            <a:r>
              <a:rPr b="1" lang="en">
                <a:solidFill>
                  <a:schemeClr val="dk1"/>
                </a:solidFill>
              </a:rPr>
              <a:t>Rank: </a:t>
            </a:r>
            <a:r>
              <a:rPr lang="en">
                <a:solidFill>
                  <a:schemeClr val="dk1"/>
                </a:solidFill>
              </a:rPr>
              <a:t>These are the approximate rankings for some of the keywords related to your prospect’s business category. You can leverage this information to ask if your prospect is happy with their current rankings on the keywords provided. If they’re happy, great! If not, you can start an SEO campaign for them right away. This is an excellent opportunity to spark a conversation around the specific keywords they may want to target with organic or PPC campaigns. Your prospect needs to understand that if their rank on high value, relevant keywords is low, competitors could be taking the lion’s share of clicks. Conduct an SEO audit and use keyword analysis tools like Ahrefs and Keyword Finder to find where those other opportunities might be.</a:t>
            </a:r>
            <a:endParaRPr>
              <a:solidFill>
                <a:schemeClr val="dk1"/>
              </a:solidFill>
            </a:endParaRPr>
          </a:p>
          <a:p>
            <a:pPr indent="-298450" lvl="0" marL="457200" rtl="0" algn="l">
              <a:spcBef>
                <a:spcPts val="0"/>
              </a:spcBef>
              <a:spcAft>
                <a:spcPts val="0"/>
              </a:spcAft>
              <a:buClr>
                <a:schemeClr val="dk1"/>
              </a:buClr>
              <a:buSzPts val="1100"/>
              <a:buChar char="●"/>
            </a:pPr>
            <a:r>
              <a:rPr b="1" lang="en">
                <a:solidFill>
                  <a:schemeClr val="dk1"/>
                </a:solidFill>
              </a:rPr>
              <a:t>Local Searches:</a:t>
            </a:r>
            <a:r>
              <a:rPr lang="en">
                <a:solidFill>
                  <a:schemeClr val="dk1"/>
                </a:solidFill>
              </a:rPr>
              <a:t> This is relevant if your prospect is competing in a local landscape. When the number of local searches is high, it means that more people in your prospect’s country are finding and clicking through to their site when searching with the keywords surfaced in the report. It’s an indication that they should be targeting those keywords–especially if their rank on those popular keywords is low.</a:t>
            </a:r>
            <a:endParaRPr>
              <a:solidFill>
                <a:schemeClr val="dk1"/>
              </a:solidFill>
            </a:endParaRPr>
          </a:p>
          <a:p>
            <a:pPr indent="-298450" lvl="0" marL="457200" rtl="0" algn="l">
              <a:spcBef>
                <a:spcPts val="0"/>
              </a:spcBef>
              <a:spcAft>
                <a:spcPts val="0"/>
              </a:spcAft>
              <a:buClr>
                <a:schemeClr val="dk1"/>
              </a:buClr>
              <a:buSzPts val="1100"/>
              <a:buChar char="●"/>
            </a:pPr>
            <a:r>
              <a:rPr b="1" lang="en">
                <a:solidFill>
                  <a:schemeClr val="dk1"/>
                </a:solidFill>
              </a:rPr>
              <a:t>Global Searches: </a:t>
            </a:r>
            <a:r>
              <a:rPr lang="en">
                <a:solidFill>
                  <a:schemeClr val="dk1"/>
                </a:solidFill>
              </a:rPr>
              <a:t>This is relevant if your prospect is managing a multinational enterprise. If the number of global searches is high, it means that many people all over the world are clicking on their site when using the search terms surfaced in the report. Once again, it’s an indication that they should be targeting those keywords, especially if their rank on those popular keywords is low.</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8" name="Shape 698"/>
        <p:cNvGrpSpPr/>
        <p:nvPr/>
      </p:nvGrpSpPr>
      <p:grpSpPr>
        <a:xfrm>
          <a:off x="0" y="0"/>
          <a:ext cx="0" cy="0"/>
          <a:chOff x="0" y="0"/>
          <a:chExt cx="0" cy="0"/>
        </a:xfrm>
      </p:grpSpPr>
      <p:sp>
        <p:nvSpPr>
          <p:cNvPr id="699" name="Google Shape;699;g5663b0094a_0_12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0" name="Google Shape;700;g5663b0094a_0_12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An excellent way to get started with your SEO audit is to use </a:t>
            </a:r>
            <a:r>
              <a:rPr lang="en" u="sng">
                <a:solidFill>
                  <a:schemeClr val="accent5"/>
                </a:solidFill>
                <a:hlinkClick r:id="rId2">
                  <a:extLst>
                    <a:ext uri="{A12FA001-AC4F-418D-AE19-62706E023703}">
                      <ahyp:hlinkClr val="tx"/>
                    </a:ext>
                  </a:extLst>
                </a:hlinkClick>
              </a:rPr>
              <a:t>MarketGoo</a:t>
            </a:r>
            <a:r>
              <a:rPr lang="en">
                <a:solidFill>
                  <a:schemeClr val="dk1"/>
                </a:solidFill>
              </a:rPr>
              <a:t>, which leverages artificial intelligence to scan a website and generate a step-by-step SEO plan to help your prospect increase their website traffic and rankings.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Other Helpful Local SEO Tools Include:</a:t>
            </a:r>
            <a:endParaRPr>
              <a:solidFill>
                <a:schemeClr val="dk1"/>
              </a:solidFill>
            </a:endParaRPr>
          </a:p>
          <a:p>
            <a:pPr indent="-298450" lvl="0" marL="457200" rtl="0" algn="l">
              <a:spcBef>
                <a:spcPts val="0"/>
              </a:spcBef>
              <a:spcAft>
                <a:spcPts val="0"/>
              </a:spcAft>
              <a:buClr>
                <a:schemeClr val="dk1"/>
              </a:buClr>
              <a:buSzPts val="1100"/>
              <a:buChar char="●"/>
            </a:pPr>
            <a:r>
              <a:rPr lang="en" u="sng">
                <a:solidFill>
                  <a:schemeClr val="accent5"/>
                </a:solidFill>
                <a:hlinkClick r:id="rId3">
                  <a:extLst>
                    <a:ext uri="{A12FA001-AC4F-418D-AE19-62706E023703}">
                      <ahyp:hlinkClr val="tx"/>
                    </a:ext>
                  </a:extLst>
                </a:hlinkClick>
              </a:rPr>
              <a:t>Ahrefs</a:t>
            </a:r>
            <a:r>
              <a:rPr lang="en">
                <a:solidFill>
                  <a:schemeClr val="dk1"/>
                </a:solidFill>
              </a:rPr>
              <a:t>: A toolset for SEO &amp; marketing that covers backlink checking, competitor analysis, keyword research and more.</a:t>
            </a:r>
            <a:endParaRPr>
              <a:solidFill>
                <a:schemeClr val="dk1"/>
              </a:solidFill>
            </a:endParaRPr>
          </a:p>
          <a:p>
            <a:pPr indent="-298450" lvl="0" marL="457200" rtl="0" algn="l">
              <a:spcBef>
                <a:spcPts val="0"/>
              </a:spcBef>
              <a:spcAft>
                <a:spcPts val="0"/>
              </a:spcAft>
              <a:buClr>
                <a:schemeClr val="dk1"/>
              </a:buClr>
              <a:buSzPts val="1100"/>
              <a:buChar char="●"/>
            </a:pPr>
            <a:r>
              <a:rPr lang="en" u="sng">
                <a:solidFill>
                  <a:schemeClr val="accent5"/>
                </a:solidFill>
                <a:hlinkClick r:id="rId4">
                  <a:extLst>
                    <a:ext uri="{A12FA001-AC4F-418D-AE19-62706E023703}">
                      <ahyp:hlinkClr val="tx"/>
                    </a:ext>
                  </a:extLst>
                </a:hlinkClick>
              </a:rPr>
              <a:t>Keyword Finder</a:t>
            </a:r>
            <a:r>
              <a:rPr lang="en">
                <a:solidFill>
                  <a:schemeClr val="dk1"/>
                </a:solidFill>
              </a:rPr>
              <a:t>: A keyword research and analysis tool that will help you identify keywords to target.</a:t>
            </a:r>
            <a:endParaRPr>
              <a:solidFill>
                <a:schemeClr val="dk1"/>
              </a:solidFill>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5" name="Shape 705"/>
        <p:cNvGrpSpPr/>
        <p:nvPr/>
      </p:nvGrpSpPr>
      <p:grpSpPr>
        <a:xfrm>
          <a:off x="0" y="0"/>
          <a:ext cx="0" cy="0"/>
          <a:chOff x="0" y="0"/>
          <a:chExt cx="0" cy="0"/>
        </a:xfrm>
      </p:grpSpPr>
      <p:sp>
        <p:nvSpPr>
          <p:cNvPr id="706" name="Google Shape;706;g5663b0094a_0_12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7" name="Google Shape;707;g5663b0094a_0_12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1. Start by making your prospect think about the buyer’s journey and the importance of being found on search engines like Google and Yahoo! Try asking your prospect to consider the steps they would take in their buying journey. Chances are, they would search on their phone's browser to research local places.</a:t>
            </a:r>
            <a:endParaRPr>
              <a:solidFill>
                <a:schemeClr val="dk1"/>
              </a:solidFill>
            </a:endParaRPr>
          </a:p>
          <a:p>
            <a:pPr indent="0" lvl="0" marL="0" rtl="0" algn="l">
              <a:spcBef>
                <a:spcPts val="0"/>
              </a:spcBef>
              <a:spcAft>
                <a:spcPts val="0"/>
              </a:spcAft>
              <a:buNone/>
            </a:pPr>
            <a:r>
              <a:rPr lang="en">
                <a:solidFill>
                  <a:schemeClr val="dk1"/>
                </a:solidFill>
              </a:rPr>
              <a:t>"What steps would you take if you wanted to find a good, local, and inexpensive restaurant for dinner tonight?"</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2. With the buyer's journey visualized, you’ll want your prospect to begin thinking about their place within that journey. Where can their business fit into that buying decision to catch more of that traffic? And what parts of that journey can they affect?</a:t>
            </a:r>
            <a:endParaRPr>
              <a:solidFill>
                <a:schemeClr val="dk1"/>
              </a:solidFill>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2" name="Shape 712"/>
        <p:cNvGrpSpPr/>
        <p:nvPr/>
      </p:nvGrpSpPr>
      <p:grpSpPr>
        <a:xfrm>
          <a:off x="0" y="0"/>
          <a:ext cx="0" cy="0"/>
          <a:chOff x="0" y="0"/>
          <a:chExt cx="0" cy="0"/>
        </a:xfrm>
      </p:grpSpPr>
      <p:sp>
        <p:nvSpPr>
          <p:cNvPr id="713" name="Google Shape;713;g5663b0094a_0_12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4" name="Google Shape;714;g5663b0094a_0_12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3. R</a:t>
            </a:r>
            <a:r>
              <a:rPr lang="en">
                <a:solidFill>
                  <a:schemeClr val="dk1"/>
                </a:solidFill>
              </a:rPr>
              <a:t>eview the information in the Snapshot Report to help your prospect understand their current SEO. Use the data in the "Organic Keyword Performance" section of the report to create urgency for your prospect to get started with a PPC campaign. If their competitors are ranking higher on searches when consumers are ready to buy, they'll steal that business!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4. When searching for your prospect’s products and services, is their website showing up on the first page of search results? If not, they’re losing money every day that their site is not optimized for search.</a:t>
            </a:r>
            <a:endParaRPr>
              <a:solidFill>
                <a:schemeClr val="dk1"/>
              </a:solidFill>
            </a:endParaRPr>
          </a:p>
          <a:p>
            <a:pPr indent="0" lvl="0" marL="0" rtl="0" algn="l">
              <a:spcBef>
                <a:spcPts val="0"/>
              </a:spcBef>
              <a:spcAft>
                <a:spcPts val="0"/>
              </a:spcAft>
              <a:buNone/>
            </a:pPr>
            <a:r>
              <a:rPr lang="en">
                <a:solidFill>
                  <a:schemeClr val="dk1"/>
                </a:solidFill>
              </a:rPr>
              <a:t>Pro tip: As the salesperson, you should do this BEFORE you meet with the prospect/client, so you’re not surprised by the results. You want to illustrate that they could be ranking higher on relevant keywords. And if needed, you can perform a more comprehensive SEO audit. Regardless, the SEO section of the Snapshot Report is useful for starting the conversation and identifying potential lead opportunities.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5. If your prospect wants to know how they rank for keywords other than the ones we report, you will need a specialized tool. Knowing which keywords to run a campaign with is typically the last hurdle in the sales process.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5663b0094a_0_4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5663b0094a_0_4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A score of 100% indicates that the business is a top performer in each of the marketing categories.</a:t>
            </a:r>
            <a:endParaRPr/>
          </a:p>
          <a:p>
            <a:pPr indent="-298450" lvl="0" marL="457200" rtl="0" algn="l">
              <a:spcBef>
                <a:spcPts val="0"/>
              </a:spcBef>
              <a:spcAft>
                <a:spcPts val="0"/>
              </a:spcAft>
              <a:buSzPts val="1100"/>
              <a:buChar char="●"/>
            </a:pPr>
            <a:r>
              <a:rPr lang="en"/>
              <a:t>If you disable a category, the report automatically re-calculates the score.</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9" name="Shape 719"/>
        <p:cNvGrpSpPr/>
        <p:nvPr/>
      </p:nvGrpSpPr>
      <p:grpSpPr>
        <a:xfrm>
          <a:off x="0" y="0"/>
          <a:ext cx="0" cy="0"/>
          <a:chOff x="0" y="0"/>
          <a:chExt cx="0" cy="0"/>
        </a:xfrm>
      </p:grpSpPr>
      <p:sp>
        <p:nvSpPr>
          <p:cNvPr id="720" name="Google Shape;720;g5663b0094a_0_13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1" name="Google Shape;721;g5663b0094a_0_13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When crafting an SEO pitch for a specific business, you’ll also need to consider these key details:  </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Who is your prospect trying to sell to? Different audiences have different search habits. Do they go on social media? Do they go on search? It’s important to craft a strategy that is targeted towards your target audience.</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Who are their competitors? Who can we immediately identify as the top competitors to beat? What keywords are they ranking highly on or targeting in their campaigns?</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What is their market size? A divorce lawyer in New York needs to capture the attention of a much larger audience compared to a small town gift shop owner. Evaluate your prospect’s market to set realistic benchmarks and goals for the campaign.</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How many products and services do they offer? This will help you gauge the volume of keywords that the business should focus on.</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What is their budget? Set a budget based on what your prospect wants to spend and what they can afford.</a:t>
            </a:r>
            <a:endParaRPr>
              <a:solidFill>
                <a:schemeClr val="dk1"/>
              </a:solidFill>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7" name="Shape 727"/>
        <p:cNvGrpSpPr/>
        <p:nvPr/>
      </p:nvGrpSpPr>
      <p:grpSpPr>
        <a:xfrm>
          <a:off x="0" y="0"/>
          <a:ext cx="0" cy="0"/>
          <a:chOff x="0" y="0"/>
          <a:chExt cx="0" cy="0"/>
        </a:xfrm>
      </p:grpSpPr>
      <p:sp>
        <p:nvSpPr>
          <p:cNvPr id="728" name="Google Shape;728;g5663b0094a_0_13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9" name="Google Shape;729;g5663b0094a_0_13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Elements to boost website ranking and </a:t>
            </a:r>
            <a:r>
              <a:rPr lang="en"/>
              <a:t>visibility include mobile-friendly and Google-fast websites, providing web content that is relevant to customers, ensuring your prospect’s Google My Business page is claimed and verified, and creating and promoting a keyword-focused blog on your prospect’s site. </a:t>
            </a:r>
            <a:endParaRPr/>
          </a:p>
          <a:p>
            <a:pPr indent="-298450" lvl="0" marL="457200" rtl="0" algn="l">
              <a:spcBef>
                <a:spcPts val="0"/>
              </a:spcBef>
              <a:spcAft>
                <a:spcPts val="0"/>
              </a:spcAft>
              <a:buSzPts val="1100"/>
              <a:buChar char="●"/>
            </a:pPr>
            <a:r>
              <a:rPr lang="en"/>
              <a:t>The more places your prospect is listed online, the more visible they become. The more positive reviews they receive for their business, the more trusted they become. The more targeted ad campaigns they run, the more paid traffic they can generate. The more social content they share, the more engagement they will experience. All these factors go a long way to influence how search engines perceive your prospect’s online relevance, and ignoring certain elements can have a detrimental impact on their overall SEO.</a:t>
            </a:r>
            <a:endParaRPr/>
          </a:p>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4" name="Shape 734"/>
        <p:cNvGrpSpPr/>
        <p:nvPr/>
      </p:nvGrpSpPr>
      <p:grpSpPr>
        <a:xfrm>
          <a:off x="0" y="0"/>
          <a:ext cx="0" cy="0"/>
          <a:chOff x="0" y="0"/>
          <a:chExt cx="0" cy="0"/>
        </a:xfrm>
      </p:grpSpPr>
      <p:sp>
        <p:nvSpPr>
          <p:cNvPr id="735" name="Google Shape;735;gf9e070ddae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6" name="Google Shape;736;gf9e070ddae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0" name="Shape 740"/>
        <p:cNvGrpSpPr/>
        <p:nvPr/>
      </p:nvGrpSpPr>
      <p:grpSpPr>
        <a:xfrm>
          <a:off x="0" y="0"/>
          <a:ext cx="0" cy="0"/>
          <a:chOff x="0" y="0"/>
          <a:chExt cx="0" cy="0"/>
        </a:xfrm>
      </p:grpSpPr>
      <p:sp>
        <p:nvSpPr>
          <p:cNvPr id="741" name="Google Shape;741;gf9e070ddae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2" name="Google Shape;742;gf9e070ddae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Clr>
                <a:schemeClr val="dk1"/>
              </a:buClr>
              <a:buSzPts val="1100"/>
              <a:buChar char="●"/>
            </a:pPr>
            <a:r>
              <a:rPr lang="en">
                <a:solidFill>
                  <a:schemeClr val="dk1"/>
                </a:solidFill>
              </a:rPr>
              <a:t>Ecommerce can be a great way for local businesses to increase their </a:t>
            </a:r>
            <a:r>
              <a:rPr lang="en">
                <a:solidFill>
                  <a:schemeClr val="dk1"/>
                </a:solidFill>
              </a:rPr>
              <a:t>revenue and customer base by ensuring their websites are ecommerce enabled. With 57% of consumers now expecting to be able to buy online from local businesses, ecommerce has become a vital component to any digital marketing strategy. If your prospect’s aren’t able to deliver on that expectation, their customers will seek out competitors who do offer an ecommerce solution to their needs. </a:t>
            </a:r>
            <a:endParaRPr>
              <a:solidFill>
                <a:schemeClr val="dk1"/>
              </a:solidFill>
            </a:endParaRPr>
          </a:p>
          <a:p>
            <a:pPr indent="-298450" lvl="0" marL="457200" rtl="0" algn="l">
              <a:spcBef>
                <a:spcPts val="0"/>
              </a:spcBef>
              <a:spcAft>
                <a:spcPts val="0"/>
              </a:spcAft>
              <a:buClr>
                <a:schemeClr val="dk1"/>
              </a:buClr>
              <a:buSzPts val="1100"/>
              <a:buChar char="●"/>
            </a:pPr>
            <a:r>
              <a:rPr b="1" lang="en">
                <a:solidFill>
                  <a:schemeClr val="dk1"/>
                </a:solidFill>
              </a:rPr>
              <a:t>Online Storefront:</a:t>
            </a:r>
            <a:r>
              <a:rPr lang="en">
                <a:solidFill>
                  <a:schemeClr val="dk1"/>
                </a:solidFill>
              </a:rPr>
              <a:t> This checks to see if the prospect has the ability to sell their products/services through their website using a recognized commerce platform such as Shopify or WooCommerce. </a:t>
            </a:r>
            <a:endParaRPr>
              <a:solidFill>
                <a:schemeClr val="dk1"/>
              </a:solidFill>
            </a:endParaRPr>
          </a:p>
          <a:p>
            <a:pPr indent="-298450" lvl="0" marL="457200" rtl="0" algn="l">
              <a:spcBef>
                <a:spcPts val="0"/>
              </a:spcBef>
              <a:spcAft>
                <a:spcPts val="0"/>
              </a:spcAft>
              <a:buClr>
                <a:schemeClr val="dk1"/>
              </a:buClr>
              <a:buSzPts val="1100"/>
              <a:buChar char="●"/>
            </a:pPr>
            <a:r>
              <a:rPr b="1" lang="en">
                <a:solidFill>
                  <a:schemeClr val="dk1"/>
                </a:solidFill>
              </a:rPr>
              <a:t>Online Payments:</a:t>
            </a:r>
            <a:r>
              <a:rPr lang="en">
                <a:solidFill>
                  <a:schemeClr val="dk1"/>
                </a:solidFill>
              </a:rPr>
              <a:t> This checks if the prospect is able to accept transactions through their site using recognized payment software such as Apple Pay or PayPal. </a:t>
            </a:r>
            <a:endParaRPr>
              <a:solidFill>
                <a:schemeClr val="dk1"/>
              </a:solidFill>
            </a:endParaRPr>
          </a:p>
          <a:p>
            <a:pPr indent="-298450" lvl="0" marL="457200" rtl="0" algn="l">
              <a:spcBef>
                <a:spcPts val="0"/>
              </a:spcBef>
              <a:spcAft>
                <a:spcPts val="0"/>
              </a:spcAft>
              <a:buClr>
                <a:schemeClr val="dk1"/>
              </a:buClr>
              <a:buSzPts val="1100"/>
              <a:buChar char="●"/>
            </a:pPr>
            <a:r>
              <a:rPr b="1" lang="en">
                <a:solidFill>
                  <a:schemeClr val="dk1"/>
                </a:solidFill>
              </a:rPr>
              <a:t>Lead Engagement:</a:t>
            </a:r>
            <a:r>
              <a:rPr lang="en">
                <a:solidFill>
                  <a:schemeClr val="dk1"/>
                </a:solidFill>
              </a:rPr>
              <a:t> This scans the prospect’s website for software that allows them to engage with current or recent website visitors, helping to move those potential customers down the sales funnel. This includes solutions such as live chat or advertising campaigns. </a:t>
            </a:r>
            <a:endParaRPr>
              <a:solidFill>
                <a:schemeClr val="dk1"/>
              </a:solidFill>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8" name="Shape 748"/>
        <p:cNvGrpSpPr/>
        <p:nvPr/>
      </p:nvGrpSpPr>
      <p:grpSpPr>
        <a:xfrm>
          <a:off x="0" y="0"/>
          <a:ext cx="0" cy="0"/>
          <a:chOff x="0" y="0"/>
          <a:chExt cx="0" cy="0"/>
        </a:xfrm>
      </p:grpSpPr>
      <p:sp>
        <p:nvSpPr>
          <p:cNvPr id="749" name="Google Shape;749;gf9e070ddae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0" name="Google Shape;750;gf9e070ddae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7" name="Shape 757"/>
        <p:cNvGrpSpPr/>
        <p:nvPr/>
      </p:nvGrpSpPr>
      <p:grpSpPr>
        <a:xfrm>
          <a:off x="0" y="0"/>
          <a:ext cx="0" cy="0"/>
          <a:chOff x="0" y="0"/>
          <a:chExt cx="0" cy="0"/>
        </a:xfrm>
      </p:grpSpPr>
      <p:sp>
        <p:nvSpPr>
          <p:cNvPr id="758" name="Google Shape;758;gfae88e442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9" name="Google Shape;759;gfae88e442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Clr>
                <a:schemeClr val="dk1"/>
              </a:buClr>
              <a:buSzPts val="1100"/>
              <a:buChar char="●"/>
            </a:pPr>
            <a:r>
              <a:t/>
            </a:r>
            <a:endParaRPr>
              <a:solidFill>
                <a:schemeClr val="dk1"/>
              </a:solidFill>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4" name="Shape 764"/>
        <p:cNvGrpSpPr/>
        <p:nvPr/>
      </p:nvGrpSpPr>
      <p:grpSpPr>
        <a:xfrm>
          <a:off x="0" y="0"/>
          <a:ext cx="0" cy="0"/>
          <a:chOff x="0" y="0"/>
          <a:chExt cx="0" cy="0"/>
        </a:xfrm>
      </p:grpSpPr>
      <p:sp>
        <p:nvSpPr>
          <p:cNvPr id="765" name="Google Shape;765;gfae88e4426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6" name="Google Shape;766;gfae88e4426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Clr>
                <a:schemeClr val="dk1"/>
              </a:buClr>
              <a:buSzPts val="1100"/>
              <a:buChar char="●"/>
            </a:pPr>
            <a:r>
              <a:t/>
            </a:r>
            <a:endParaRPr>
              <a:solidFill>
                <a:schemeClr val="dk1"/>
              </a:solidFill>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1" name="Shape 771"/>
        <p:cNvGrpSpPr/>
        <p:nvPr/>
      </p:nvGrpSpPr>
      <p:grpSpPr>
        <a:xfrm>
          <a:off x="0" y="0"/>
          <a:ext cx="0" cy="0"/>
          <a:chOff x="0" y="0"/>
          <a:chExt cx="0" cy="0"/>
        </a:xfrm>
      </p:grpSpPr>
      <p:sp>
        <p:nvSpPr>
          <p:cNvPr id="772" name="Google Shape;772;gf9e070ddae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3" name="Google Shape;773;gf9e070ddae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7" name="Shape 777"/>
        <p:cNvGrpSpPr/>
        <p:nvPr/>
      </p:nvGrpSpPr>
      <p:grpSpPr>
        <a:xfrm>
          <a:off x="0" y="0"/>
          <a:ext cx="0" cy="0"/>
          <a:chOff x="0" y="0"/>
          <a:chExt cx="0" cy="0"/>
        </a:xfrm>
      </p:grpSpPr>
      <p:sp>
        <p:nvSpPr>
          <p:cNvPr id="778" name="Google Shape;778;g5663b0094a_0_3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9" name="Google Shape;779;g5663b0094a_0_3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4" name="Shape 784"/>
        <p:cNvGrpSpPr/>
        <p:nvPr/>
      </p:nvGrpSpPr>
      <p:grpSpPr>
        <a:xfrm>
          <a:off x="0" y="0"/>
          <a:ext cx="0" cy="0"/>
          <a:chOff x="0" y="0"/>
          <a:chExt cx="0" cy="0"/>
        </a:xfrm>
      </p:grpSpPr>
      <p:sp>
        <p:nvSpPr>
          <p:cNvPr id="785" name="Google Shape;785;g5663b0094a_0_4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6" name="Google Shape;786;g5663b0094a_0_4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5663b0094a_0_5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5663b0094a_0_5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1" name="Shape 791"/>
        <p:cNvGrpSpPr/>
        <p:nvPr/>
      </p:nvGrpSpPr>
      <p:grpSpPr>
        <a:xfrm>
          <a:off x="0" y="0"/>
          <a:ext cx="0" cy="0"/>
          <a:chOff x="0" y="0"/>
          <a:chExt cx="0" cy="0"/>
        </a:xfrm>
      </p:grpSpPr>
      <p:sp>
        <p:nvSpPr>
          <p:cNvPr id="792" name="Google Shape;792;g5663b0094a_0_13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3" name="Google Shape;793;g5663b0094a_0_13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8" name="Shape 798"/>
        <p:cNvGrpSpPr/>
        <p:nvPr/>
      </p:nvGrpSpPr>
      <p:grpSpPr>
        <a:xfrm>
          <a:off x="0" y="0"/>
          <a:ext cx="0" cy="0"/>
          <a:chOff x="0" y="0"/>
          <a:chExt cx="0" cy="0"/>
        </a:xfrm>
      </p:grpSpPr>
      <p:sp>
        <p:nvSpPr>
          <p:cNvPr id="799" name="Google Shape;799;g5834fec59b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0" name="Google Shape;800;g5834fec59b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5" name="Shape 805"/>
        <p:cNvGrpSpPr/>
        <p:nvPr/>
      </p:nvGrpSpPr>
      <p:grpSpPr>
        <a:xfrm>
          <a:off x="0" y="0"/>
          <a:ext cx="0" cy="0"/>
          <a:chOff x="0" y="0"/>
          <a:chExt cx="0" cy="0"/>
        </a:xfrm>
      </p:grpSpPr>
      <p:sp>
        <p:nvSpPr>
          <p:cNvPr id="806" name="Google Shape;806;g5834fec59b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7" name="Google Shape;807;g5834fec59b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2" name="Shape 812"/>
        <p:cNvGrpSpPr/>
        <p:nvPr/>
      </p:nvGrpSpPr>
      <p:grpSpPr>
        <a:xfrm>
          <a:off x="0" y="0"/>
          <a:ext cx="0" cy="0"/>
          <a:chOff x="0" y="0"/>
          <a:chExt cx="0" cy="0"/>
        </a:xfrm>
      </p:grpSpPr>
      <p:sp>
        <p:nvSpPr>
          <p:cNvPr id="813" name="Google Shape;813;g5663b0094a_0_4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4" name="Google Shape;814;g5663b0094a_0_4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8" name="Shape 818"/>
        <p:cNvGrpSpPr/>
        <p:nvPr/>
      </p:nvGrpSpPr>
      <p:grpSpPr>
        <a:xfrm>
          <a:off x="0" y="0"/>
          <a:ext cx="0" cy="0"/>
          <a:chOff x="0" y="0"/>
          <a:chExt cx="0" cy="0"/>
        </a:xfrm>
      </p:grpSpPr>
      <p:sp>
        <p:nvSpPr>
          <p:cNvPr id="819" name="Google Shape;819;g5834fec59b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0" name="Google Shape;820;g5834fec59b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5663b0094a_0_4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5663b0094a_0_4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5663b0094a_0_5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5663b0094a_0_5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png"/><Relationship Id="rId3" Type="http://schemas.openxmlformats.org/officeDocument/2006/relationships/image" Target="../media/image3.png"/><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5.png"/><Relationship Id="rId3" Type="http://schemas.openxmlformats.org/officeDocument/2006/relationships/image" Target="../media/image7.png"/><Relationship Id="rId4" Type="http://schemas.openxmlformats.org/officeDocument/2006/relationships/image" Target="../media/image8.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 Id="rId3" Type="http://schemas.openxmlformats.org/officeDocument/2006/relationships/image" Target="../media/image9.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11.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text center">
  <p:cSld name="CUSTOM_1">
    <p:spTree>
      <p:nvGrpSpPr>
        <p:cNvPr id="50" name="Shape 50"/>
        <p:cNvGrpSpPr/>
        <p:nvPr/>
      </p:nvGrpSpPr>
      <p:grpSpPr>
        <a:xfrm>
          <a:off x="0" y="0"/>
          <a:ext cx="0" cy="0"/>
          <a:chOff x="0" y="0"/>
          <a:chExt cx="0" cy="0"/>
        </a:xfrm>
      </p:grpSpPr>
      <p:sp>
        <p:nvSpPr>
          <p:cNvPr id="51" name="Google Shape;51;p13"/>
          <p:cNvSpPr/>
          <p:nvPr/>
        </p:nvSpPr>
        <p:spPr>
          <a:xfrm>
            <a:off x="-17675" y="-35375"/>
            <a:ext cx="9161700" cy="4572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13"/>
          <p:cNvSpPr txBox="1"/>
          <p:nvPr>
            <p:ph type="title"/>
          </p:nvPr>
        </p:nvSpPr>
        <p:spPr>
          <a:xfrm>
            <a:off x="457200" y="922500"/>
            <a:ext cx="8229600" cy="32985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4800">
                <a:solidFill>
                  <a:srgbClr val="3F9B63"/>
                </a:solidFill>
              </a:defRPr>
            </a:lvl1pPr>
            <a:lvl2pPr lvl="1" rtl="0" algn="ctr">
              <a:spcBef>
                <a:spcPts val="0"/>
              </a:spcBef>
              <a:spcAft>
                <a:spcPts val="0"/>
              </a:spcAft>
              <a:buNone/>
              <a:defRPr sz="4800">
                <a:solidFill>
                  <a:srgbClr val="3F9B63"/>
                </a:solidFill>
              </a:defRPr>
            </a:lvl2pPr>
            <a:lvl3pPr lvl="2" rtl="0" algn="ctr">
              <a:spcBef>
                <a:spcPts val="0"/>
              </a:spcBef>
              <a:spcAft>
                <a:spcPts val="0"/>
              </a:spcAft>
              <a:buNone/>
              <a:defRPr sz="4800">
                <a:solidFill>
                  <a:srgbClr val="3F9B63"/>
                </a:solidFill>
              </a:defRPr>
            </a:lvl3pPr>
            <a:lvl4pPr lvl="3" rtl="0" algn="ctr">
              <a:spcBef>
                <a:spcPts val="0"/>
              </a:spcBef>
              <a:spcAft>
                <a:spcPts val="0"/>
              </a:spcAft>
              <a:buNone/>
              <a:defRPr sz="4800">
                <a:solidFill>
                  <a:srgbClr val="3F9B63"/>
                </a:solidFill>
              </a:defRPr>
            </a:lvl4pPr>
            <a:lvl5pPr lvl="4" rtl="0" algn="ctr">
              <a:spcBef>
                <a:spcPts val="0"/>
              </a:spcBef>
              <a:spcAft>
                <a:spcPts val="0"/>
              </a:spcAft>
              <a:buNone/>
              <a:defRPr sz="4800">
                <a:solidFill>
                  <a:srgbClr val="3F9B63"/>
                </a:solidFill>
              </a:defRPr>
            </a:lvl5pPr>
            <a:lvl6pPr lvl="5" rtl="0" algn="ctr">
              <a:spcBef>
                <a:spcPts val="0"/>
              </a:spcBef>
              <a:spcAft>
                <a:spcPts val="0"/>
              </a:spcAft>
              <a:buNone/>
              <a:defRPr sz="4800">
                <a:solidFill>
                  <a:srgbClr val="3F9B63"/>
                </a:solidFill>
              </a:defRPr>
            </a:lvl6pPr>
            <a:lvl7pPr lvl="6" rtl="0" algn="ctr">
              <a:spcBef>
                <a:spcPts val="0"/>
              </a:spcBef>
              <a:spcAft>
                <a:spcPts val="0"/>
              </a:spcAft>
              <a:buNone/>
              <a:defRPr sz="4800">
                <a:solidFill>
                  <a:srgbClr val="3F9B63"/>
                </a:solidFill>
              </a:defRPr>
            </a:lvl7pPr>
            <a:lvl8pPr lvl="7" rtl="0" algn="ctr">
              <a:spcBef>
                <a:spcPts val="0"/>
              </a:spcBef>
              <a:spcAft>
                <a:spcPts val="0"/>
              </a:spcAft>
              <a:buNone/>
              <a:defRPr sz="4800">
                <a:solidFill>
                  <a:srgbClr val="3F9B63"/>
                </a:solidFill>
              </a:defRPr>
            </a:lvl8pPr>
            <a:lvl9pPr lvl="8" rtl="0" algn="ctr">
              <a:spcBef>
                <a:spcPts val="0"/>
              </a:spcBef>
              <a:spcAft>
                <a:spcPts val="0"/>
              </a:spcAft>
              <a:buNone/>
              <a:defRPr sz="4800">
                <a:solidFill>
                  <a:srgbClr val="3F9B63"/>
                </a:solidFill>
              </a:defRPr>
            </a:lvl9pPr>
          </a:lstStyle>
          <a:p/>
        </p:txBody>
      </p:sp>
      <p:sp>
        <p:nvSpPr>
          <p:cNvPr id="53" name="Google Shape;53;p1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ndasta - Board">
  <p:cSld name="TITLE_1">
    <p:spTree>
      <p:nvGrpSpPr>
        <p:cNvPr id="54" name="Shape 54"/>
        <p:cNvGrpSpPr/>
        <p:nvPr/>
      </p:nvGrpSpPr>
      <p:grpSpPr>
        <a:xfrm>
          <a:off x="0" y="0"/>
          <a:ext cx="0" cy="0"/>
          <a:chOff x="0" y="0"/>
          <a:chExt cx="0" cy="0"/>
        </a:xfrm>
      </p:grpSpPr>
      <p:sp>
        <p:nvSpPr>
          <p:cNvPr id="55" name="Google Shape;55;p14"/>
          <p:cNvSpPr txBox="1"/>
          <p:nvPr>
            <p:ph idx="12" type="sldNum"/>
          </p:nvPr>
        </p:nvSpPr>
        <p:spPr>
          <a:xfrm>
            <a:off x="8556791" y="4749851"/>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howMasterSp="0">
  <p:cSld name="Cover">
    <p:bg>
      <p:bgPr>
        <a:solidFill>
          <a:srgbClr val="FFFFFF"/>
        </a:solidFill>
      </p:bgPr>
    </p:bg>
    <p:spTree>
      <p:nvGrpSpPr>
        <p:cNvPr id="56" name="Shape 56"/>
        <p:cNvGrpSpPr/>
        <p:nvPr/>
      </p:nvGrpSpPr>
      <p:grpSpPr>
        <a:xfrm>
          <a:off x="0" y="0"/>
          <a:ext cx="0" cy="0"/>
          <a:chOff x="0" y="0"/>
          <a:chExt cx="0" cy="0"/>
        </a:xfrm>
      </p:grpSpPr>
      <p:sp>
        <p:nvSpPr>
          <p:cNvPr id="57" name="Google Shape;57;p15"/>
          <p:cNvSpPr/>
          <p:nvPr/>
        </p:nvSpPr>
        <p:spPr>
          <a:xfrm>
            <a:off x="0" y="3954066"/>
            <a:ext cx="9144000" cy="11895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Open Sans"/>
              <a:ea typeface="Open Sans"/>
              <a:cs typeface="Open Sans"/>
              <a:sym typeface="Open Sans"/>
            </a:endParaRPr>
          </a:p>
        </p:txBody>
      </p:sp>
      <p:pic>
        <p:nvPicPr>
          <p:cNvPr id="58" name="Google Shape;58;p15"/>
          <p:cNvPicPr preferRelativeResize="0"/>
          <p:nvPr/>
        </p:nvPicPr>
        <p:blipFill rotWithShape="1">
          <a:blip r:embed="rId2">
            <a:alphaModFix/>
          </a:blip>
          <a:srcRect b="0" l="0" r="0" t="0"/>
          <a:stretch/>
        </p:blipFill>
        <p:spPr>
          <a:xfrm>
            <a:off x="911" y="1194025"/>
            <a:ext cx="9142200" cy="2770800"/>
          </a:xfrm>
          <a:prstGeom prst="rect">
            <a:avLst/>
          </a:prstGeom>
          <a:noFill/>
          <a:ln>
            <a:noFill/>
          </a:ln>
        </p:spPr>
      </p:pic>
      <p:sp>
        <p:nvSpPr>
          <p:cNvPr id="59" name="Google Shape;59;p15"/>
          <p:cNvSpPr txBox="1"/>
          <p:nvPr>
            <p:ph type="title"/>
          </p:nvPr>
        </p:nvSpPr>
        <p:spPr>
          <a:xfrm>
            <a:off x="346166" y="1548555"/>
            <a:ext cx="8451600" cy="994200"/>
          </a:xfrm>
          <a:prstGeom prst="rect">
            <a:avLst/>
          </a:prstGeom>
          <a:noFill/>
          <a:ln>
            <a:noFill/>
          </a:ln>
        </p:spPr>
        <p:txBody>
          <a:bodyPr anchorCtr="0" anchor="b" bIns="68575" lIns="68575" spcFirstLastPara="1" rIns="68575" wrap="square" tIns="68575">
            <a:noAutofit/>
          </a:bodyPr>
          <a:lstStyle>
            <a:lvl1pPr lvl="0" rtl="0" algn="ctr">
              <a:spcBef>
                <a:spcPts val="0"/>
              </a:spcBef>
              <a:spcAft>
                <a:spcPts val="0"/>
              </a:spcAft>
              <a:buSzPts val="1100"/>
              <a:buNone/>
              <a:defRPr sz="3000">
                <a:solidFill>
                  <a:schemeClr val="lt1"/>
                </a:solidFill>
              </a:defRPr>
            </a:lvl1pPr>
            <a:lvl2pPr lvl="1" rtl="0">
              <a:spcBef>
                <a:spcPts val="0"/>
              </a:spcBef>
              <a:spcAft>
                <a:spcPts val="0"/>
              </a:spcAft>
              <a:buSzPts val="1100"/>
              <a:buNone/>
              <a:defRPr sz="1100"/>
            </a:lvl2pPr>
            <a:lvl3pPr lvl="2" rtl="0">
              <a:spcBef>
                <a:spcPts val="0"/>
              </a:spcBef>
              <a:spcAft>
                <a:spcPts val="0"/>
              </a:spcAft>
              <a:buSzPts val="1100"/>
              <a:buNone/>
              <a:defRPr sz="1100"/>
            </a:lvl3pPr>
            <a:lvl4pPr lvl="3" rtl="0">
              <a:spcBef>
                <a:spcPts val="0"/>
              </a:spcBef>
              <a:spcAft>
                <a:spcPts val="0"/>
              </a:spcAft>
              <a:buSzPts val="1100"/>
              <a:buNone/>
              <a:defRPr sz="1100"/>
            </a:lvl4pPr>
            <a:lvl5pPr lvl="4" rtl="0">
              <a:spcBef>
                <a:spcPts val="0"/>
              </a:spcBef>
              <a:spcAft>
                <a:spcPts val="0"/>
              </a:spcAft>
              <a:buSzPts val="1100"/>
              <a:buNone/>
              <a:defRPr sz="1100"/>
            </a:lvl5pPr>
            <a:lvl6pPr lvl="5" rtl="0">
              <a:spcBef>
                <a:spcPts val="0"/>
              </a:spcBef>
              <a:spcAft>
                <a:spcPts val="0"/>
              </a:spcAft>
              <a:buSzPts val="1100"/>
              <a:buNone/>
              <a:defRPr sz="1100"/>
            </a:lvl6pPr>
            <a:lvl7pPr lvl="6" rtl="0">
              <a:spcBef>
                <a:spcPts val="0"/>
              </a:spcBef>
              <a:spcAft>
                <a:spcPts val="0"/>
              </a:spcAft>
              <a:buSzPts val="1100"/>
              <a:buNone/>
              <a:defRPr sz="1100"/>
            </a:lvl7pPr>
            <a:lvl8pPr lvl="7" rtl="0">
              <a:spcBef>
                <a:spcPts val="0"/>
              </a:spcBef>
              <a:spcAft>
                <a:spcPts val="0"/>
              </a:spcAft>
              <a:buSzPts val="1100"/>
              <a:buNone/>
              <a:defRPr sz="1100"/>
            </a:lvl8pPr>
            <a:lvl9pPr lvl="8" rtl="0">
              <a:spcBef>
                <a:spcPts val="0"/>
              </a:spcBef>
              <a:spcAft>
                <a:spcPts val="0"/>
              </a:spcAft>
              <a:buSzPts val="1100"/>
              <a:buNone/>
              <a:defRPr sz="1100"/>
            </a:lvl9pPr>
          </a:lstStyle>
          <a:p/>
        </p:txBody>
      </p:sp>
      <p:sp>
        <p:nvSpPr>
          <p:cNvPr id="60" name="Google Shape;60;p15"/>
          <p:cNvSpPr txBox="1"/>
          <p:nvPr>
            <p:ph idx="1" type="body"/>
          </p:nvPr>
        </p:nvSpPr>
        <p:spPr>
          <a:xfrm>
            <a:off x="347040" y="2608531"/>
            <a:ext cx="8449800" cy="364200"/>
          </a:xfrm>
          <a:prstGeom prst="rect">
            <a:avLst/>
          </a:prstGeom>
          <a:noFill/>
          <a:ln>
            <a:noFill/>
          </a:ln>
        </p:spPr>
        <p:txBody>
          <a:bodyPr anchorCtr="0" anchor="t" bIns="68575" lIns="68575" spcFirstLastPara="1" rIns="68575" wrap="square" tIns="68575">
            <a:noAutofit/>
          </a:bodyPr>
          <a:lstStyle>
            <a:lvl1pPr indent="-228600" lvl="0" marL="457200" rtl="0" algn="ctr">
              <a:spcBef>
                <a:spcPts val="0"/>
              </a:spcBef>
              <a:spcAft>
                <a:spcPts val="0"/>
              </a:spcAft>
              <a:buClr>
                <a:schemeClr val="lt1"/>
              </a:buClr>
              <a:buSzPts val="1100"/>
              <a:buFont typeface="Open Sans"/>
              <a:buNone/>
              <a:defRPr sz="1100">
                <a:solidFill>
                  <a:schemeClr val="lt1"/>
                </a:solidFill>
                <a:latin typeface="Open Sans"/>
                <a:ea typeface="Open Sans"/>
                <a:cs typeface="Open Sans"/>
                <a:sym typeface="Open Sans"/>
              </a:defRPr>
            </a:lvl1pPr>
            <a:lvl2pPr indent="-228600" lvl="1" marL="914400" rtl="0">
              <a:spcBef>
                <a:spcPts val="1600"/>
              </a:spcBef>
              <a:spcAft>
                <a:spcPts val="0"/>
              </a:spcAft>
              <a:buSzPts val="1100"/>
              <a:buFont typeface="Open Sans"/>
              <a:buNone/>
              <a:defRPr sz="1100">
                <a:latin typeface="Open Sans"/>
                <a:ea typeface="Open Sans"/>
                <a:cs typeface="Open Sans"/>
                <a:sym typeface="Open Sans"/>
              </a:defRPr>
            </a:lvl2pPr>
            <a:lvl3pPr indent="-228600" lvl="2" marL="1371600" rtl="0">
              <a:spcBef>
                <a:spcPts val="1600"/>
              </a:spcBef>
              <a:spcAft>
                <a:spcPts val="0"/>
              </a:spcAft>
              <a:buSzPts val="1100"/>
              <a:buFont typeface="Open Sans"/>
              <a:buNone/>
              <a:defRPr sz="1100">
                <a:latin typeface="Open Sans"/>
                <a:ea typeface="Open Sans"/>
                <a:cs typeface="Open Sans"/>
                <a:sym typeface="Open Sans"/>
              </a:defRPr>
            </a:lvl3pPr>
            <a:lvl4pPr indent="-228600" lvl="3" marL="1828800" rtl="0">
              <a:spcBef>
                <a:spcPts val="1600"/>
              </a:spcBef>
              <a:spcAft>
                <a:spcPts val="0"/>
              </a:spcAft>
              <a:buSzPts val="1100"/>
              <a:buFont typeface="Open Sans"/>
              <a:buNone/>
              <a:defRPr sz="1100">
                <a:latin typeface="Open Sans"/>
                <a:ea typeface="Open Sans"/>
                <a:cs typeface="Open Sans"/>
                <a:sym typeface="Open Sans"/>
              </a:defRPr>
            </a:lvl4pPr>
            <a:lvl5pPr indent="-228600" lvl="4" marL="2286000" rtl="0">
              <a:spcBef>
                <a:spcPts val="1600"/>
              </a:spcBef>
              <a:spcAft>
                <a:spcPts val="0"/>
              </a:spcAft>
              <a:buSzPts val="1100"/>
              <a:buFont typeface="Open Sans"/>
              <a:buNone/>
              <a:defRPr sz="1100">
                <a:latin typeface="Open Sans"/>
                <a:ea typeface="Open Sans"/>
                <a:cs typeface="Open Sans"/>
                <a:sym typeface="Open Sans"/>
              </a:defRPr>
            </a:lvl5pPr>
            <a:lvl6pPr indent="-298450" lvl="5" marL="2743200" rtl="0">
              <a:spcBef>
                <a:spcPts val="1600"/>
              </a:spcBef>
              <a:spcAft>
                <a:spcPts val="0"/>
              </a:spcAft>
              <a:buSzPts val="1100"/>
              <a:buChar char="■"/>
              <a:defRPr sz="1400">
                <a:solidFill>
                  <a:schemeClr val="dk1"/>
                </a:solidFill>
                <a:latin typeface="Open Sans"/>
                <a:ea typeface="Open Sans"/>
                <a:cs typeface="Open Sans"/>
                <a:sym typeface="Open Sans"/>
              </a:defRPr>
            </a:lvl6pPr>
            <a:lvl7pPr indent="-298450" lvl="6" marL="3200400" rtl="0">
              <a:spcBef>
                <a:spcPts val="1600"/>
              </a:spcBef>
              <a:spcAft>
                <a:spcPts val="0"/>
              </a:spcAft>
              <a:buSzPts val="1100"/>
              <a:buChar char="●"/>
              <a:defRPr sz="1400">
                <a:solidFill>
                  <a:schemeClr val="dk1"/>
                </a:solidFill>
                <a:latin typeface="Open Sans"/>
                <a:ea typeface="Open Sans"/>
                <a:cs typeface="Open Sans"/>
                <a:sym typeface="Open Sans"/>
              </a:defRPr>
            </a:lvl7pPr>
            <a:lvl8pPr indent="-298450" lvl="7" marL="3657600" rtl="0">
              <a:spcBef>
                <a:spcPts val="1600"/>
              </a:spcBef>
              <a:spcAft>
                <a:spcPts val="0"/>
              </a:spcAft>
              <a:buSzPts val="1100"/>
              <a:buChar char="○"/>
              <a:defRPr sz="1400">
                <a:solidFill>
                  <a:schemeClr val="dk1"/>
                </a:solidFill>
                <a:latin typeface="Open Sans"/>
                <a:ea typeface="Open Sans"/>
                <a:cs typeface="Open Sans"/>
                <a:sym typeface="Open Sans"/>
              </a:defRPr>
            </a:lvl8pPr>
            <a:lvl9pPr indent="-298450" lvl="8" marL="4114800" rtl="0">
              <a:spcBef>
                <a:spcPts val="1600"/>
              </a:spcBef>
              <a:spcAft>
                <a:spcPts val="1600"/>
              </a:spcAft>
              <a:buSzPts val="1100"/>
              <a:buChar char="■"/>
              <a:defRPr sz="1400">
                <a:solidFill>
                  <a:schemeClr val="dk1"/>
                </a:solidFill>
                <a:latin typeface="Open Sans"/>
                <a:ea typeface="Open Sans"/>
                <a:cs typeface="Open Sans"/>
                <a:sym typeface="Open Sans"/>
              </a:defRPr>
            </a:lvl9pPr>
          </a:lstStyle>
          <a:p/>
        </p:txBody>
      </p:sp>
      <p:sp>
        <p:nvSpPr>
          <p:cNvPr id="61" name="Google Shape;61;p15"/>
          <p:cNvSpPr txBox="1"/>
          <p:nvPr>
            <p:ph idx="2" type="body"/>
          </p:nvPr>
        </p:nvSpPr>
        <p:spPr>
          <a:xfrm>
            <a:off x="3502959" y="4424922"/>
            <a:ext cx="2138100" cy="257100"/>
          </a:xfrm>
          <a:prstGeom prst="rect">
            <a:avLst/>
          </a:prstGeom>
          <a:noFill/>
          <a:ln>
            <a:noFill/>
          </a:ln>
        </p:spPr>
        <p:txBody>
          <a:bodyPr anchorCtr="0" anchor="ctr" bIns="68575" lIns="68575" spcFirstLastPara="1" rIns="68575" wrap="square" tIns="68575">
            <a:noAutofit/>
          </a:bodyPr>
          <a:lstStyle>
            <a:lvl1pPr indent="-228600" lvl="0" marL="457200" rtl="0" algn="ctr">
              <a:lnSpc>
                <a:spcPct val="100000"/>
              </a:lnSpc>
              <a:spcBef>
                <a:spcPts val="0"/>
              </a:spcBef>
              <a:spcAft>
                <a:spcPts val="0"/>
              </a:spcAft>
              <a:buClr>
                <a:schemeClr val="lt1"/>
              </a:buClr>
              <a:buSzPts val="1100"/>
              <a:buFont typeface="Open Sans"/>
              <a:buNone/>
              <a:defRPr sz="1200">
                <a:solidFill>
                  <a:schemeClr val="lt1"/>
                </a:solidFill>
                <a:latin typeface="Open Sans"/>
                <a:ea typeface="Open Sans"/>
                <a:cs typeface="Open Sans"/>
                <a:sym typeface="Open Sans"/>
              </a:defRPr>
            </a:lvl1pPr>
            <a:lvl2pPr indent="-228600" lvl="1" marL="914400" rtl="0">
              <a:spcBef>
                <a:spcPts val="500"/>
              </a:spcBef>
              <a:spcAft>
                <a:spcPts val="0"/>
              </a:spcAft>
              <a:buSzPts val="1100"/>
              <a:buFont typeface="Open Sans"/>
              <a:buNone/>
              <a:defRPr sz="1100"/>
            </a:lvl2pPr>
            <a:lvl3pPr indent="-228600" lvl="2" marL="1371600" rtl="0">
              <a:spcBef>
                <a:spcPts val="1600"/>
              </a:spcBef>
              <a:spcAft>
                <a:spcPts val="0"/>
              </a:spcAft>
              <a:buSzPts val="1100"/>
              <a:buFont typeface="Open Sans"/>
              <a:buNone/>
              <a:defRPr sz="1100"/>
            </a:lvl3pPr>
            <a:lvl4pPr indent="-228600" lvl="3" marL="1828800" rtl="0">
              <a:spcBef>
                <a:spcPts val="1600"/>
              </a:spcBef>
              <a:spcAft>
                <a:spcPts val="0"/>
              </a:spcAft>
              <a:buSzPts val="1100"/>
              <a:buFont typeface="Open Sans"/>
              <a:buNone/>
              <a:defRPr sz="1100"/>
            </a:lvl4pPr>
            <a:lvl5pPr indent="-228600" lvl="4" marL="2286000" rtl="0">
              <a:spcBef>
                <a:spcPts val="1600"/>
              </a:spcBef>
              <a:spcAft>
                <a:spcPts val="0"/>
              </a:spcAft>
              <a:buSzPts val="1100"/>
              <a:buFont typeface="Open Sans"/>
              <a:buNone/>
              <a:defRPr sz="1100"/>
            </a:lvl5pPr>
            <a:lvl6pPr indent="-298450" lvl="5" marL="2743200" rtl="0">
              <a:spcBef>
                <a:spcPts val="1600"/>
              </a:spcBef>
              <a:spcAft>
                <a:spcPts val="0"/>
              </a:spcAft>
              <a:buSzPts val="1100"/>
              <a:buChar char="■"/>
              <a:defRPr sz="1400">
                <a:solidFill>
                  <a:schemeClr val="dk1"/>
                </a:solidFill>
                <a:latin typeface="Open Sans"/>
                <a:ea typeface="Open Sans"/>
                <a:cs typeface="Open Sans"/>
                <a:sym typeface="Open Sans"/>
              </a:defRPr>
            </a:lvl6pPr>
            <a:lvl7pPr indent="-298450" lvl="6" marL="3200400" rtl="0">
              <a:spcBef>
                <a:spcPts val="1600"/>
              </a:spcBef>
              <a:spcAft>
                <a:spcPts val="0"/>
              </a:spcAft>
              <a:buSzPts val="1100"/>
              <a:buChar char="●"/>
              <a:defRPr sz="1400">
                <a:solidFill>
                  <a:schemeClr val="dk1"/>
                </a:solidFill>
                <a:latin typeface="Open Sans"/>
                <a:ea typeface="Open Sans"/>
                <a:cs typeface="Open Sans"/>
                <a:sym typeface="Open Sans"/>
              </a:defRPr>
            </a:lvl7pPr>
            <a:lvl8pPr indent="-298450" lvl="7" marL="3657600" rtl="0">
              <a:spcBef>
                <a:spcPts val="1600"/>
              </a:spcBef>
              <a:spcAft>
                <a:spcPts val="0"/>
              </a:spcAft>
              <a:buSzPts val="1100"/>
              <a:buChar char="○"/>
              <a:defRPr sz="1400">
                <a:solidFill>
                  <a:schemeClr val="dk1"/>
                </a:solidFill>
                <a:latin typeface="Open Sans"/>
                <a:ea typeface="Open Sans"/>
                <a:cs typeface="Open Sans"/>
                <a:sym typeface="Open Sans"/>
              </a:defRPr>
            </a:lvl8pPr>
            <a:lvl9pPr indent="-298450" lvl="8" marL="4114800" rtl="0">
              <a:spcBef>
                <a:spcPts val="1600"/>
              </a:spcBef>
              <a:spcAft>
                <a:spcPts val="1600"/>
              </a:spcAft>
              <a:buSzPts val="1100"/>
              <a:buChar char="■"/>
              <a:defRPr sz="1400">
                <a:solidFill>
                  <a:schemeClr val="dk1"/>
                </a:solidFill>
                <a:latin typeface="Open Sans"/>
                <a:ea typeface="Open Sans"/>
                <a:cs typeface="Open Sans"/>
                <a:sym typeface="Open Sans"/>
              </a:defRPr>
            </a:lvl9pPr>
          </a:lstStyle>
          <a:p/>
        </p:txBody>
      </p:sp>
      <p:sp>
        <p:nvSpPr>
          <p:cNvPr id="62" name="Google Shape;62;p15"/>
          <p:cNvSpPr txBox="1"/>
          <p:nvPr>
            <p:ph idx="3" type="body"/>
          </p:nvPr>
        </p:nvSpPr>
        <p:spPr>
          <a:xfrm>
            <a:off x="3493295" y="3394879"/>
            <a:ext cx="2157300" cy="278100"/>
          </a:xfrm>
          <a:prstGeom prst="rect">
            <a:avLst/>
          </a:prstGeom>
          <a:noFill/>
          <a:ln>
            <a:noFill/>
          </a:ln>
        </p:spPr>
        <p:txBody>
          <a:bodyPr anchorCtr="0" anchor="t" bIns="68575" lIns="68575" spcFirstLastPara="1" rIns="68575" wrap="square" tIns="68575">
            <a:noAutofit/>
          </a:bodyPr>
          <a:lstStyle>
            <a:lvl1pPr indent="-228600" lvl="0" marL="457200" rtl="0" algn="ctr">
              <a:spcBef>
                <a:spcPts val="0"/>
              </a:spcBef>
              <a:spcAft>
                <a:spcPts val="0"/>
              </a:spcAft>
              <a:buClr>
                <a:schemeClr val="lt1"/>
              </a:buClr>
              <a:buSzPts val="1100"/>
              <a:buFont typeface="Open Sans"/>
              <a:buNone/>
              <a:defRPr b="0" sz="1500">
                <a:solidFill>
                  <a:schemeClr val="lt1"/>
                </a:solidFill>
                <a:latin typeface="Open Sans"/>
                <a:ea typeface="Open Sans"/>
                <a:cs typeface="Open Sans"/>
                <a:sym typeface="Open Sans"/>
              </a:defRPr>
            </a:lvl1pPr>
            <a:lvl2pPr indent="-228600" lvl="1" marL="914400" rtl="0">
              <a:spcBef>
                <a:spcPts val="1600"/>
              </a:spcBef>
              <a:spcAft>
                <a:spcPts val="0"/>
              </a:spcAft>
              <a:buSzPts val="1100"/>
              <a:buFont typeface="Open Sans"/>
              <a:buNone/>
              <a:defRPr sz="1400"/>
            </a:lvl2pPr>
            <a:lvl3pPr indent="-228600" lvl="2" marL="1371600" rtl="0">
              <a:spcBef>
                <a:spcPts val="1600"/>
              </a:spcBef>
              <a:spcAft>
                <a:spcPts val="0"/>
              </a:spcAft>
              <a:buSzPts val="1100"/>
              <a:buFont typeface="Open Sans"/>
              <a:buNone/>
              <a:defRPr sz="1200"/>
            </a:lvl3pPr>
            <a:lvl4pPr indent="-228600" lvl="3" marL="1828800" rtl="0">
              <a:spcBef>
                <a:spcPts val="1600"/>
              </a:spcBef>
              <a:spcAft>
                <a:spcPts val="0"/>
              </a:spcAft>
              <a:buSzPts val="1100"/>
              <a:buFont typeface="Open Sans"/>
              <a:buNone/>
              <a:defRPr sz="1100"/>
            </a:lvl4pPr>
            <a:lvl5pPr indent="-228600" lvl="4" marL="2286000" rtl="0">
              <a:spcBef>
                <a:spcPts val="1600"/>
              </a:spcBef>
              <a:spcAft>
                <a:spcPts val="0"/>
              </a:spcAft>
              <a:buSzPts val="1100"/>
              <a:buFont typeface="Open Sans"/>
              <a:buNone/>
              <a:defRPr sz="1100"/>
            </a:lvl5pPr>
            <a:lvl6pPr indent="-298450" lvl="5" marL="2743200" rtl="0">
              <a:spcBef>
                <a:spcPts val="1600"/>
              </a:spcBef>
              <a:spcAft>
                <a:spcPts val="0"/>
              </a:spcAft>
              <a:buSzPts val="1100"/>
              <a:buChar char="■"/>
              <a:defRPr sz="1400">
                <a:solidFill>
                  <a:schemeClr val="dk1"/>
                </a:solidFill>
                <a:latin typeface="Open Sans"/>
                <a:ea typeface="Open Sans"/>
                <a:cs typeface="Open Sans"/>
                <a:sym typeface="Open Sans"/>
              </a:defRPr>
            </a:lvl6pPr>
            <a:lvl7pPr indent="-298450" lvl="6" marL="3200400" rtl="0">
              <a:spcBef>
                <a:spcPts val="1600"/>
              </a:spcBef>
              <a:spcAft>
                <a:spcPts val="0"/>
              </a:spcAft>
              <a:buSzPts val="1100"/>
              <a:buChar char="●"/>
              <a:defRPr sz="1400">
                <a:solidFill>
                  <a:schemeClr val="dk1"/>
                </a:solidFill>
                <a:latin typeface="Open Sans"/>
                <a:ea typeface="Open Sans"/>
                <a:cs typeface="Open Sans"/>
                <a:sym typeface="Open Sans"/>
              </a:defRPr>
            </a:lvl7pPr>
            <a:lvl8pPr indent="-298450" lvl="7" marL="3657600" rtl="0">
              <a:spcBef>
                <a:spcPts val="1600"/>
              </a:spcBef>
              <a:spcAft>
                <a:spcPts val="0"/>
              </a:spcAft>
              <a:buSzPts val="1100"/>
              <a:buChar char="○"/>
              <a:defRPr sz="1400">
                <a:solidFill>
                  <a:schemeClr val="dk1"/>
                </a:solidFill>
                <a:latin typeface="Open Sans"/>
                <a:ea typeface="Open Sans"/>
                <a:cs typeface="Open Sans"/>
                <a:sym typeface="Open Sans"/>
              </a:defRPr>
            </a:lvl8pPr>
            <a:lvl9pPr indent="-298450" lvl="8" marL="4114800" rtl="0">
              <a:spcBef>
                <a:spcPts val="1600"/>
              </a:spcBef>
              <a:spcAft>
                <a:spcPts val="1600"/>
              </a:spcAft>
              <a:buSzPts val="1100"/>
              <a:buChar char="■"/>
              <a:defRPr sz="1400">
                <a:solidFill>
                  <a:schemeClr val="dk1"/>
                </a:solidFill>
                <a:latin typeface="Open Sans"/>
                <a:ea typeface="Open Sans"/>
                <a:cs typeface="Open Sans"/>
                <a:sym typeface="Open Sans"/>
              </a:defRPr>
            </a:lvl9pPr>
          </a:lstStyle>
          <a:p/>
        </p:txBody>
      </p:sp>
      <p:sp>
        <p:nvSpPr>
          <p:cNvPr id="63" name="Google Shape;63;p15"/>
          <p:cNvSpPr txBox="1"/>
          <p:nvPr>
            <p:ph idx="4" type="body"/>
          </p:nvPr>
        </p:nvSpPr>
        <p:spPr>
          <a:xfrm>
            <a:off x="6589060" y="4420196"/>
            <a:ext cx="2138100" cy="257100"/>
          </a:xfrm>
          <a:prstGeom prst="rect">
            <a:avLst/>
          </a:prstGeom>
          <a:noFill/>
          <a:ln>
            <a:noFill/>
          </a:ln>
        </p:spPr>
        <p:txBody>
          <a:bodyPr anchorCtr="0" anchor="ctr" bIns="68575" lIns="68575" spcFirstLastPara="1" rIns="68575" wrap="square" tIns="68575">
            <a:noAutofit/>
          </a:bodyPr>
          <a:lstStyle>
            <a:lvl1pPr indent="-228600" lvl="0" marL="457200" rtl="0" algn="ctr">
              <a:lnSpc>
                <a:spcPct val="100000"/>
              </a:lnSpc>
              <a:spcBef>
                <a:spcPts val="0"/>
              </a:spcBef>
              <a:spcAft>
                <a:spcPts val="0"/>
              </a:spcAft>
              <a:buClr>
                <a:schemeClr val="lt1"/>
              </a:buClr>
              <a:buSzPts val="1100"/>
              <a:buFont typeface="Open Sans"/>
              <a:buNone/>
              <a:defRPr sz="1200">
                <a:solidFill>
                  <a:schemeClr val="lt1"/>
                </a:solidFill>
                <a:latin typeface="Open Sans"/>
                <a:ea typeface="Open Sans"/>
                <a:cs typeface="Open Sans"/>
                <a:sym typeface="Open Sans"/>
              </a:defRPr>
            </a:lvl1pPr>
            <a:lvl2pPr indent="-228600" lvl="1" marL="914400" rtl="0">
              <a:spcBef>
                <a:spcPts val="500"/>
              </a:spcBef>
              <a:spcAft>
                <a:spcPts val="0"/>
              </a:spcAft>
              <a:buSzPts val="1100"/>
              <a:buFont typeface="Open Sans"/>
              <a:buNone/>
              <a:defRPr sz="1100"/>
            </a:lvl2pPr>
            <a:lvl3pPr indent="-228600" lvl="2" marL="1371600" rtl="0">
              <a:spcBef>
                <a:spcPts val="1600"/>
              </a:spcBef>
              <a:spcAft>
                <a:spcPts val="0"/>
              </a:spcAft>
              <a:buSzPts val="1100"/>
              <a:buFont typeface="Open Sans"/>
              <a:buNone/>
              <a:defRPr sz="1100"/>
            </a:lvl3pPr>
            <a:lvl4pPr indent="-228600" lvl="3" marL="1828800" rtl="0">
              <a:spcBef>
                <a:spcPts val="1600"/>
              </a:spcBef>
              <a:spcAft>
                <a:spcPts val="0"/>
              </a:spcAft>
              <a:buSzPts val="1100"/>
              <a:buFont typeface="Open Sans"/>
              <a:buNone/>
              <a:defRPr sz="1100"/>
            </a:lvl4pPr>
            <a:lvl5pPr indent="-228600" lvl="4" marL="2286000" rtl="0">
              <a:spcBef>
                <a:spcPts val="1600"/>
              </a:spcBef>
              <a:spcAft>
                <a:spcPts val="0"/>
              </a:spcAft>
              <a:buSzPts val="1100"/>
              <a:buFont typeface="Open Sans"/>
              <a:buNone/>
              <a:defRPr sz="1100"/>
            </a:lvl5pPr>
            <a:lvl6pPr indent="-298450" lvl="5" marL="2743200" rtl="0">
              <a:spcBef>
                <a:spcPts val="1600"/>
              </a:spcBef>
              <a:spcAft>
                <a:spcPts val="0"/>
              </a:spcAft>
              <a:buSzPts val="1100"/>
              <a:buChar char="■"/>
              <a:defRPr sz="1400">
                <a:solidFill>
                  <a:schemeClr val="dk1"/>
                </a:solidFill>
                <a:latin typeface="Open Sans"/>
                <a:ea typeface="Open Sans"/>
                <a:cs typeface="Open Sans"/>
                <a:sym typeface="Open Sans"/>
              </a:defRPr>
            </a:lvl6pPr>
            <a:lvl7pPr indent="-298450" lvl="6" marL="3200400" rtl="0">
              <a:spcBef>
                <a:spcPts val="1600"/>
              </a:spcBef>
              <a:spcAft>
                <a:spcPts val="0"/>
              </a:spcAft>
              <a:buSzPts val="1100"/>
              <a:buChar char="●"/>
              <a:defRPr sz="1400">
                <a:solidFill>
                  <a:schemeClr val="dk1"/>
                </a:solidFill>
                <a:latin typeface="Open Sans"/>
                <a:ea typeface="Open Sans"/>
                <a:cs typeface="Open Sans"/>
                <a:sym typeface="Open Sans"/>
              </a:defRPr>
            </a:lvl7pPr>
            <a:lvl8pPr indent="-298450" lvl="7" marL="3657600" rtl="0">
              <a:spcBef>
                <a:spcPts val="1600"/>
              </a:spcBef>
              <a:spcAft>
                <a:spcPts val="0"/>
              </a:spcAft>
              <a:buSzPts val="1100"/>
              <a:buChar char="○"/>
              <a:defRPr sz="1400">
                <a:solidFill>
                  <a:schemeClr val="dk1"/>
                </a:solidFill>
                <a:latin typeface="Open Sans"/>
                <a:ea typeface="Open Sans"/>
                <a:cs typeface="Open Sans"/>
                <a:sym typeface="Open Sans"/>
              </a:defRPr>
            </a:lvl8pPr>
            <a:lvl9pPr indent="-298450" lvl="8" marL="4114800" rtl="0">
              <a:spcBef>
                <a:spcPts val="1600"/>
              </a:spcBef>
              <a:spcAft>
                <a:spcPts val="1600"/>
              </a:spcAft>
              <a:buSzPts val="1100"/>
              <a:buChar char="■"/>
              <a:defRPr sz="1400">
                <a:solidFill>
                  <a:schemeClr val="dk1"/>
                </a:solidFill>
                <a:latin typeface="Open Sans"/>
                <a:ea typeface="Open Sans"/>
                <a:cs typeface="Open Sans"/>
                <a:sym typeface="Open Sans"/>
              </a:defRPr>
            </a:lvl9pPr>
          </a:lstStyle>
          <a:p/>
        </p:txBody>
      </p:sp>
      <p:sp>
        <p:nvSpPr>
          <p:cNvPr id="64" name="Google Shape;64;p15"/>
          <p:cNvSpPr txBox="1"/>
          <p:nvPr>
            <p:ph idx="5" type="body"/>
          </p:nvPr>
        </p:nvSpPr>
        <p:spPr>
          <a:xfrm>
            <a:off x="437029" y="4420196"/>
            <a:ext cx="2138100" cy="257100"/>
          </a:xfrm>
          <a:prstGeom prst="rect">
            <a:avLst/>
          </a:prstGeom>
          <a:noFill/>
          <a:ln>
            <a:noFill/>
          </a:ln>
        </p:spPr>
        <p:txBody>
          <a:bodyPr anchorCtr="0" anchor="ctr" bIns="68575" lIns="68575" spcFirstLastPara="1" rIns="68575" wrap="square" tIns="68575">
            <a:noAutofit/>
          </a:bodyPr>
          <a:lstStyle>
            <a:lvl1pPr indent="-228600" lvl="0" marL="457200" rtl="0" algn="ctr">
              <a:lnSpc>
                <a:spcPct val="100000"/>
              </a:lnSpc>
              <a:spcBef>
                <a:spcPts val="0"/>
              </a:spcBef>
              <a:spcAft>
                <a:spcPts val="0"/>
              </a:spcAft>
              <a:buClr>
                <a:schemeClr val="lt1"/>
              </a:buClr>
              <a:buSzPts val="1100"/>
              <a:buFont typeface="Open Sans"/>
              <a:buNone/>
              <a:defRPr sz="1200">
                <a:solidFill>
                  <a:schemeClr val="lt1"/>
                </a:solidFill>
                <a:latin typeface="Open Sans"/>
                <a:ea typeface="Open Sans"/>
                <a:cs typeface="Open Sans"/>
                <a:sym typeface="Open Sans"/>
              </a:defRPr>
            </a:lvl1pPr>
            <a:lvl2pPr indent="-228600" lvl="1" marL="914400" rtl="0">
              <a:spcBef>
                <a:spcPts val="500"/>
              </a:spcBef>
              <a:spcAft>
                <a:spcPts val="0"/>
              </a:spcAft>
              <a:buSzPts val="1100"/>
              <a:buFont typeface="Open Sans"/>
              <a:buNone/>
              <a:defRPr sz="1100"/>
            </a:lvl2pPr>
            <a:lvl3pPr indent="-228600" lvl="2" marL="1371600" rtl="0">
              <a:spcBef>
                <a:spcPts val="1600"/>
              </a:spcBef>
              <a:spcAft>
                <a:spcPts val="0"/>
              </a:spcAft>
              <a:buSzPts val="1100"/>
              <a:buFont typeface="Open Sans"/>
              <a:buNone/>
              <a:defRPr sz="1100"/>
            </a:lvl3pPr>
            <a:lvl4pPr indent="-228600" lvl="3" marL="1828800" rtl="0">
              <a:spcBef>
                <a:spcPts val="1600"/>
              </a:spcBef>
              <a:spcAft>
                <a:spcPts val="0"/>
              </a:spcAft>
              <a:buSzPts val="1100"/>
              <a:buFont typeface="Open Sans"/>
              <a:buNone/>
              <a:defRPr sz="1100"/>
            </a:lvl4pPr>
            <a:lvl5pPr indent="-228600" lvl="4" marL="2286000" rtl="0">
              <a:spcBef>
                <a:spcPts val="1600"/>
              </a:spcBef>
              <a:spcAft>
                <a:spcPts val="0"/>
              </a:spcAft>
              <a:buSzPts val="1100"/>
              <a:buFont typeface="Open Sans"/>
              <a:buNone/>
              <a:defRPr sz="1100"/>
            </a:lvl5pPr>
            <a:lvl6pPr indent="-298450" lvl="5" marL="2743200" rtl="0">
              <a:spcBef>
                <a:spcPts val="1600"/>
              </a:spcBef>
              <a:spcAft>
                <a:spcPts val="0"/>
              </a:spcAft>
              <a:buSzPts val="1100"/>
              <a:buChar char="■"/>
              <a:defRPr sz="1400">
                <a:solidFill>
                  <a:schemeClr val="dk1"/>
                </a:solidFill>
                <a:latin typeface="Open Sans"/>
                <a:ea typeface="Open Sans"/>
                <a:cs typeface="Open Sans"/>
                <a:sym typeface="Open Sans"/>
              </a:defRPr>
            </a:lvl6pPr>
            <a:lvl7pPr indent="-298450" lvl="6" marL="3200400" rtl="0">
              <a:spcBef>
                <a:spcPts val="1600"/>
              </a:spcBef>
              <a:spcAft>
                <a:spcPts val="0"/>
              </a:spcAft>
              <a:buSzPts val="1100"/>
              <a:buChar char="●"/>
              <a:defRPr sz="1400">
                <a:solidFill>
                  <a:schemeClr val="dk1"/>
                </a:solidFill>
                <a:latin typeface="Open Sans"/>
                <a:ea typeface="Open Sans"/>
                <a:cs typeface="Open Sans"/>
                <a:sym typeface="Open Sans"/>
              </a:defRPr>
            </a:lvl7pPr>
            <a:lvl8pPr indent="-298450" lvl="7" marL="3657600" rtl="0">
              <a:spcBef>
                <a:spcPts val="1600"/>
              </a:spcBef>
              <a:spcAft>
                <a:spcPts val="0"/>
              </a:spcAft>
              <a:buSzPts val="1100"/>
              <a:buChar char="○"/>
              <a:defRPr sz="1400">
                <a:solidFill>
                  <a:schemeClr val="dk1"/>
                </a:solidFill>
                <a:latin typeface="Open Sans"/>
                <a:ea typeface="Open Sans"/>
                <a:cs typeface="Open Sans"/>
                <a:sym typeface="Open Sans"/>
              </a:defRPr>
            </a:lvl8pPr>
            <a:lvl9pPr indent="-298450" lvl="8" marL="4114800" rtl="0">
              <a:spcBef>
                <a:spcPts val="1600"/>
              </a:spcBef>
              <a:spcAft>
                <a:spcPts val="1600"/>
              </a:spcAft>
              <a:buSzPts val="1100"/>
              <a:buChar char="■"/>
              <a:defRPr sz="1400">
                <a:solidFill>
                  <a:schemeClr val="dk1"/>
                </a:solidFill>
                <a:latin typeface="Open Sans"/>
                <a:ea typeface="Open Sans"/>
                <a:cs typeface="Open Sans"/>
                <a:sym typeface="Open Sans"/>
              </a:defRPr>
            </a:lvl9pPr>
          </a:lstStyle>
          <a:p/>
        </p:txBody>
      </p:sp>
      <p:sp>
        <p:nvSpPr>
          <p:cNvPr id="65" name="Google Shape;65;p15"/>
          <p:cNvSpPr/>
          <p:nvPr/>
        </p:nvSpPr>
        <p:spPr>
          <a:xfrm>
            <a:off x="0" y="3886538"/>
            <a:ext cx="9141600" cy="396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accent5"/>
              </a:solidFill>
              <a:latin typeface="Open Sans"/>
              <a:ea typeface="Open Sans"/>
              <a:cs typeface="Open Sans"/>
              <a:sym typeface="Open Sans"/>
            </a:endParaRPr>
          </a:p>
        </p:txBody>
      </p:sp>
      <p:sp>
        <p:nvSpPr>
          <p:cNvPr id="66" name="Google Shape;66;p15"/>
          <p:cNvSpPr/>
          <p:nvPr/>
        </p:nvSpPr>
        <p:spPr>
          <a:xfrm>
            <a:off x="0" y="1240828"/>
            <a:ext cx="9141600" cy="396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Open Sans"/>
              <a:ea typeface="Open Sans"/>
              <a:cs typeface="Open Sans"/>
              <a:sym typeface="Open Sans"/>
            </a:endParaRPr>
          </a:p>
        </p:txBody>
      </p:sp>
      <p:sp>
        <p:nvSpPr>
          <p:cNvPr id="67" name="Google Shape;67;p15"/>
          <p:cNvSpPr/>
          <p:nvPr/>
        </p:nvSpPr>
        <p:spPr>
          <a:xfrm>
            <a:off x="4364072" y="3180666"/>
            <a:ext cx="415800" cy="393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Open Sans"/>
              <a:ea typeface="Open Sans"/>
              <a:cs typeface="Open Sans"/>
              <a:sym typeface="Open Sans"/>
            </a:endParaRPr>
          </a:p>
        </p:txBody>
      </p:sp>
      <p:cxnSp>
        <p:nvCxnSpPr>
          <p:cNvPr id="68" name="Google Shape;68;p15"/>
          <p:cNvCxnSpPr/>
          <p:nvPr/>
        </p:nvCxnSpPr>
        <p:spPr>
          <a:xfrm>
            <a:off x="3039035" y="4087907"/>
            <a:ext cx="0" cy="941400"/>
          </a:xfrm>
          <a:prstGeom prst="straightConnector1">
            <a:avLst/>
          </a:prstGeom>
          <a:noFill/>
          <a:ln cap="flat" cmpd="sng" w="9525">
            <a:solidFill>
              <a:schemeClr val="lt1"/>
            </a:solidFill>
            <a:prstDash val="solid"/>
            <a:miter lim="8000"/>
            <a:headEnd len="sm" w="sm" type="none"/>
            <a:tailEnd len="sm" w="sm" type="none"/>
          </a:ln>
        </p:spPr>
      </p:cxnSp>
      <p:cxnSp>
        <p:nvCxnSpPr>
          <p:cNvPr id="69" name="Google Shape;69;p15"/>
          <p:cNvCxnSpPr/>
          <p:nvPr/>
        </p:nvCxnSpPr>
        <p:spPr>
          <a:xfrm>
            <a:off x="6135221" y="4087907"/>
            <a:ext cx="0" cy="941400"/>
          </a:xfrm>
          <a:prstGeom prst="straightConnector1">
            <a:avLst/>
          </a:prstGeom>
          <a:noFill/>
          <a:ln cap="flat" cmpd="sng" w="9525">
            <a:solidFill>
              <a:schemeClr val="lt1"/>
            </a:solidFill>
            <a:prstDash val="solid"/>
            <a:miter lim="8000"/>
            <a:headEnd len="sm" w="sm" type="none"/>
            <a:tailEnd len="sm" w="sm" type="none"/>
          </a:ln>
        </p:spPr>
      </p:cxnSp>
      <p:pic>
        <p:nvPicPr>
          <p:cNvPr id="70" name="Google Shape;70;p15"/>
          <p:cNvPicPr preferRelativeResize="0"/>
          <p:nvPr/>
        </p:nvPicPr>
        <p:blipFill rotWithShape="1">
          <a:blip r:embed="rId3">
            <a:alphaModFix/>
          </a:blip>
          <a:srcRect b="0" l="0" r="0" t="0"/>
          <a:stretch/>
        </p:blipFill>
        <p:spPr>
          <a:xfrm>
            <a:off x="112006" y="114299"/>
            <a:ext cx="1455000" cy="1014900"/>
          </a:xfrm>
          <a:prstGeom prst="rect">
            <a:avLst/>
          </a:prstGeom>
          <a:noFill/>
          <a:ln>
            <a:noFill/>
          </a:ln>
        </p:spPr>
      </p:pic>
      <p:pic>
        <p:nvPicPr>
          <p:cNvPr id="71" name="Google Shape;71;p15"/>
          <p:cNvPicPr preferRelativeResize="0"/>
          <p:nvPr/>
        </p:nvPicPr>
        <p:blipFill rotWithShape="1">
          <a:blip r:embed="rId4">
            <a:alphaModFix/>
          </a:blip>
          <a:srcRect b="0" l="0" r="0" t="0"/>
          <a:stretch/>
        </p:blipFill>
        <p:spPr>
          <a:xfrm>
            <a:off x="5899897" y="208508"/>
            <a:ext cx="3063000" cy="5877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57"/>
                                        </p:tgtEl>
                                        <p:attrNameLst>
                                          <p:attrName>style.visibility</p:attrName>
                                        </p:attrNameLst>
                                      </p:cBhvr>
                                      <p:to>
                                        <p:strVal val="visible"/>
                                      </p:to>
                                    </p:set>
                                    <p:anim calcmode="lin" valueType="num">
                                      <p:cBhvr additive="base">
                                        <p:cTn dur="500"/>
                                        <p:tgtEl>
                                          <p:spTgt spid="57"/>
                                        </p:tgtEl>
                                        <p:attrNameLst>
                                          <p:attrName>ppt_y</p:attrName>
                                        </p:attrNameLst>
                                      </p:cBhvr>
                                      <p:tavLst>
                                        <p:tav fmla="" tm="0">
                                          <p:val>
                                            <p:strVal val="#ppt_y+1"/>
                                          </p:val>
                                        </p:tav>
                                        <p:tav fmla="" tm="100000">
                                          <p:val>
                                            <p:strVal val="#ppt_y"/>
                                          </p:val>
                                        </p:tav>
                                      </p:tavLst>
                                    </p:anim>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58"/>
                                        </p:tgtEl>
                                        <p:attrNameLst>
                                          <p:attrName>style.visibility</p:attrName>
                                        </p:attrNameLst>
                                      </p:cBhvr>
                                      <p:to>
                                        <p:strVal val="visible"/>
                                      </p:to>
                                    </p:set>
                                    <p:animEffect filter="fade" transition="in">
                                      <p:cBhvr>
                                        <p:cTn dur="500"/>
                                        <p:tgtEl>
                                          <p:spTgt spid="58"/>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66"/>
                                        </p:tgtEl>
                                        <p:attrNameLst>
                                          <p:attrName>style.visibility</p:attrName>
                                        </p:attrNameLst>
                                      </p:cBhvr>
                                      <p:to>
                                        <p:strVal val="visible"/>
                                      </p:to>
                                    </p:set>
                                    <p:animEffect filter="fade" transition="in">
                                      <p:cBhvr>
                                        <p:cTn dur="500"/>
                                        <p:tgtEl>
                                          <p:spTgt spid="66"/>
                                        </p:tgtEl>
                                      </p:cBhvr>
                                    </p:animEffect>
                                  </p:childTnLst>
                                </p:cTn>
                              </p:par>
                              <p:par>
                                <p:cTn fill="hold" nodeType="withEffect" presetClass="entr" presetID="10" presetSubtype="0">
                                  <p:stCondLst>
                                    <p:cond delay="0"/>
                                  </p:stCondLst>
                                  <p:childTnLst>
                                    <p:set>
                                      <p:cBhvr>
                                        <p:cTn dur="1" fill="hold">
                                          <p:stCondLst>
                                            <p:cond delay="0"/>
                                          </p:stCondLst>
                                        </p:cTn>
                                        <p:tgtEl>
                                          <p:spTgt spid="65"/>
                                        </p:tgtEl>
                                        <p:attrNameLst>
                                          <p:attrName>style.visibility</p:attrName>
                                        </p:attrNameLst>
                                      </p:cBhvr>
                                      <p:to>
                                        <p:strVal val="visible"/>
                                      </p:to>
                                    </p:set>
                                    <p:animEffect filter="fade" transition="in">
                                      <p:cBhvr>
                                        <p:cTn dur="500"/>
                                        <p:tgtEl>
                                          <p:spTgt spid="65"/>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59"/>
                                        </p:tgtEl>
                                        <p:attrNameLst>
                                          <p:attrName>style.visibility</p:attrName>
                                        </p:attrNameLst>
                                      </p:cBhvr>
                                      <p:to>
                                        <p:strVal val="visible"/>
                                      </p:to>
                                    </p:set>
                                    <p:animEffect filter="fade" transition="in">
                                      <p:cBhvr>
                                        <p:cTn dur="500"/>
                                        <p:tgtEl>
                                          <p:spTgt spid="59"/>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60">
                                            <p:txEl>
                                              <p:pRg end="0" st="0"/>
                                            </p:txEl>
                                          </p:spTgt>
                                        </p:tgtEl>
                                        <p:attrNameLst>
                                          <p:attrName>style.visibility</p:attrName>
                                        </p:attrNameLst>
                                      </p:cBhvr>
                                      <p:to>
                                        <p:strVal val="visible"/>
                                      </p:to>
                                    </p:set>
                                    <p:animEffect filter="fade" transition="in">
                                      <p:cBhvr>
                                        <p:cTn dur="500"/>
                                        <p:tgtEl>
                                          <p:spTgt spid="60">
                                            <p:txEl>
                                              <p:pRg end="0" st="0"/>
                                            </p:txEl>
                                          </p:spTgt>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60">
                                            <p:txEl>
                                              <p:pRg end="1" st="1"/>
                                            </p:txEl>
                                          </p:spTgt>
                                        </p:tgtEl>
                                        <p:attrNameLst>
                                          <p:attrName>style.visibility</p:attrName>
                                        </p:attrNameLst>
                                      </p:cBhvr>
                                      <p:to>
                                        <p:strVal val="visible"/>
                                      </p:to>
                                    </p:set>
                                    <p:animEffect filter="fade" transition="in">
                                      <p:cBhvr>
                                        <p:cTn dur="500"/>
                                        <p:tgtEl>
                                          <p:spTgt spid="60">
                                            <p:txEl>
                                              <p:pRg end="1" st="1"/>
                                            </p:txEl>
                                          </p:spTgt>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60">
                                            <p:txEl>
                                              <p:pRg end="2" st="2"/>
                                            </p:txEl>
                                          </p:spTgt>
                                        </p:tgtEl>
                                        <p:attrNameLst>
                                          <p:attrName>style.visibility</p:attrName>
                                        </p:attrNameLst>
                                      </p:cBhvr>
                                      <p:to>
                                        <p:strVal val="visible"/>
                                      </p:to>
                                    </p:set>
                                    <p:animEffect filter="fade" transition="in">
                                      <p:cBhvr>
                                        <p:cTn dur="500"/>
                                        <p:tgtEl>
                                          <p:spTgt spid="60">
                                            <p:txEl>
                                              <p:pRg end="2" st="2"/>
                                            </p:txEl>
                                          </p:spTgt>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60">
                                            <p:txEl>
                                              <p:pRg end="3" st="3"/>
                                            </p:txEl>
                                          </p:spTgt>
                                        </p:tgtEl>
                                        <p:attrNameLst>
                                          <p:attrName>style.visibility</p:attrName>
                                        </p:attrNameLst>
                                      </p:cBhvr>
                                      <p:to>
                                        <p:strVal val="visible"/>
                                      </p:to>
                                    </p:set>
                                    <p:animEffect filter="fade" transition="in">
                                      <p:cBhvr>
                                        <p:cTn dur="500"/>
                                        <p:tgtEl>
                                          <p:spTgt spid="60">
                                            <p:txEl>
                                              <p:pRg end="3" st="3"/>
                                            </p:txEl>
                                          </p:spTgt>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60">
                                            <p:txEl>
                                              <p:pRg end="4" st="4"/>
                                            </p:txEl>
                                          </p:spTgt>
                                        </p:tgtEl>
                                        <p:attrNameLst>
                                          <p:attrName>style.visibility</p:attrName>
                                        </p:attrNameLst>
                                      </p:cBhvr>
                                      <p:to>
                                        <p:strVal val="visible"/>
                                      </p:to>
                                    </p:set>
                                    <p:animEffect filter="fade" transition="in">
                                      <p:cBhvr>
                                        <p:cTn dur="500"/>
                                        <p:tgtEl>
                                          <p:spTgt spid="60">
                                            <p:txEl>
                                              <p:pRg end="4" st="4"/>
                                            </p:txEl>
                                          </p:spTgt>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60">
                                            <p:txEl>
                                              <p:pRg end="5" st="5"/>
                                            </p:txEl>
                                          </p:spTgt>
                                        </p:tgtEl>
                                        <p:attrNameLst>
                                          <p:attrName>style.visibility</p:attrName>
                                        </p:attrNameLst>
                                      </p:cBhvr>
                                      <p:to>
                                        <p:strVal val="visible"/>
                                      </p:to>
                                    </p:set>
                                    <p:animEffect filter="fade" transition="in">
                                      <p:cBhvr>
                                        <p:cTn dur="500"/>
                                        <p:tgtEl>
                                          <p:spTgt spid="60">
                                            <p:txEl>
                                              <p:pRg end="5" st="5"/>
                                            </p:txEl>
                                          </p:spTgt>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60">
                                            <p:txEl>
                                              <p:pRg end="6" st="6"/>
                                            </p:txEl>
                                          </p:spTgt>
                                        </p:tgtEl>
                                        <p:attrNameLst>
                                          <p:attrName>style.visibility</p:attrName>
                                        </p:attrNameLst>
                                      </p:cBhvr>
                                      <p:to>
                                        <p:strVal val="visible"/>
                                      </p:to>
                                    </p:set>
                                    <p:animEffect filter="fade" transition="in">
                                      <p:cBhvr>
                                        <p:cTn dur="500"/>
                                        <p:tgtEl>
                                          <p:spTgt spid="60">
                                            <p:txEl>
                                              <p:pRg end="6" st="6"/>
                                            </p:txEl>
                                          </p:spTgt>
                                        </p:tgtEl>
                                      </p:cBhvr>
                                    </p:animEffect>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60">
                                            <p:txEl>
                                              <p:pRg end="7" st="7"/>
                                            </p:txEl>
                                          </p:spTgt>
                                        </p:tgtEl>
                                        <p:attrNameLst>
                                          <p:attrName>style.visibility</p:attrName>
                                        </p:attrNameLst>
                                      </p:cBhvr>
                                      <p:to>
                                        <p:strVal val="visible"/>
                                      </p:to>
                                    </p:set>
                                    <p:animEffect filter="fade" transition="in">
                                      <p:cBhvr>
                                        <p:cTn dur="500"/>
                                        <p:tgtEl>
                                          <p:spTgt spid="60">
                                            <p:txEl>
                                              <p:pRg end="7" st="7"/>
                                            </p:txEl>
                                          </p:spTgt>
                                        </p:tgtEl>
                                      </p:cBhvr>
                                    </p:animEffect>
                                  </p:childTnLst>
                                </p:cTn>
                              </p:par>
                            </p:childTnLst>
                          </p:cTn>
                        </p:par>
                        <p:par>
                          <p:cTn fill="hold">
                            <p:stCondLst>
                              <p:cond delay="6000"/>
                            </p:stCondLst>
                            <p:childTnLst>
                              <p:par>
                                <p:cTn fill="hold" nodeType="afterEffect" presetClass="entr" presetID="10" presetSubtype="0">
                                  <p:stCondLst>
                                    <p:cond delay="0"/>
                                  </p:stCondLst>
                                  <p:childTnLst>
                                    <p:set>
                                      <p:cBhvr>
                                        <p:cTn dur="1" fill="hold">
                                          <p:stCondLst>
                                            <p:cond delay="0"/>
                                          </p:stCondLst>
                                        </p:cTn>
                                        <p:tgtEl>
                                          <p:spTgt spid="60">
                                            <p:txEl>
                                              <p:pRg end="8" st="8"/>
                                            </p:txEl>
                                          </p:spTgt>
                                        </p:tgtEl>
                                        <p:attrNameLst>
                                          <p:attrName>style.visibility</p:attrName>
                                        </p:attrNameLst>
                                      </p:cBhvr>
                                      <p:to>
                                        <p:strVal val="visible"/>
                                      </p:to>
                                    </p:set>
                                    <p:animEffect filter="fade" transition="in">
                                      <p:cBhvr>
                                        <p:cTn dur="500"/>
                                        <p:tgtEl>
                                          <p:spTgt spid="60">
                                            <p:txEl>
                                              <p:pRg end="8" st="8"/>
                                            </p:txEl>
                                          </p:spTgt>
                                        </p:tgtEl>
                                      </p:cBhvr>
                                    </p:animEffect>
                                  </p:childTnLst>
                                </p:cTn>
                              </p:par>
                            </p:childTnLst>
                          </p:cTn>
                        </p:par>
                        <p:par>
                          <p:cTn fill="hold">
                            <p:stCondLst>
                              <p:cond delay="6500"/>
                            </p:stCondLst>
                            <p:childTnLst>
                              <p:par>
                                <p:cTn fill="hold" nodeType="afterEffect" presetClass="entr" presetID="10" presetSubtype="0">
                                  <p:stCondLst>
                                    <p:cond delay="0"/>
                                  </p:stCondLst>
                                  <p:childTnLst>
                                    <p:set>
                                      <p:cBhvr>
                                        <p:cTn dur="1" fill="hold">
                                          <p:stCondLst>
                                            <p:cond delay="0"/>
                                          </p:stCondLst>
                                        </p:cTn>
                                        <p:tgtEl>
                                          <p:spTgt spid="67"/>
                                        </p:tgtEl>
                                        <p:attrNameLst>
                                          <p:attrName>style.visibility</p:attrName>
                                        </p:attrNameLst>
                                      </p:cBhvr>
                                      <p:to>
                                        <p:strVal val="visible"/>
                                      </p:to>
                                    </p:set>
                                    <p:animEffect filter="fade" transition="in">
                                      <p:cBhvr>
                                        <p:cTn dur="500"/>
                                        <p:tgtEl>
                                          <p:spTgt spid="67"/>
                                        </p:tgtEl>
                                      </p:cBhvr>
                                    </p:animEffect>
                                  </p:childTnLst>
                                </p:cTn>
                              </p:par>
                            </p:childTnLst>
                          </p:cTn>
                        </p:par>
                        <p:par>
                          <p:cTn fill="hold">
                            <p:stCondLst>
                              <p:cond delay="7000"/>
                            </p:stCondLst>
                            <p:childTnLst>
                              <p:par>
                                <p:cTn fill="hold" nodeType="afterEffect" presetClass="entr" presetID="10" presetSubtype="0">
                                  <p:stCondLst>
                                    <p:cond delay="0"/>
                                  </p:stCondLst>
                                  <p:childTnLst>
                                    <p:set>
                                      <p:cBhvr>
                                        <p:cTn dur="1" fill="hold">
                                          <p:stCondLst>
                                            <p:cond delay="0"/>
                                          </p:stCondLst>
                                        </p:cTn>
                                        <p:tgtEl>
                                          <p:spTgt spid="62">
                                            <p:txEl>
                                              <p:pRg end="0" st="0"/>
                                            </p:txEl>
                                          </p:spTgt>
                                        </p:tgtEl>
                                        <p:attrNameLst>
                                          <p:attrName>style.visibility</p:attrName>
                                        </p:attrNameLst>
                                      </p:cBhvr>
                                      <p:to>
                                        <p:strVal val="visible"/>
                                      </p:to>
                                    </p:set>
                                    <p:animEffect filter="fade" transition="in">
                                      <p:cBhvr>
                                        <p:cTn dur="500"/>
                                        <p:tgtEl>
                                          <p:spTgt spid="62">
                                            <p:txEl>
                                              <p:pRg end="0" st="0"/>
                                            </p:txEl>
                                          </p:spTgt>
                                        </p:tgtEl>
                                      </p:cBhvr>
                                    </p:animEffect>
                                  </p:childTnLst>
                                </p:cTn>
                              </p:par>
                            </p:childTnLst>
                          </p:cTn>
                        </p:par>
                        <p:par>
                          <p:cTn fill="hold">
                            <p:stCondLst>
                              <p:cond delay="7500"/>
                            </p:stCondLst>
                            <p:childTnLst>
                              <p:par>
                                <p:cTn fill="hold" nodeType="afterEffect" presetClass="entr" presetID="10" presetSubtype="0">
                                  <p:stCondLst>
                                    <p:cond delay="0"/>
                                  </p:stCondLst>
                                  <p:childTnLst>
                                    <p:set>
                                      <p:cBhvr>
                                        <p:cTn dur="1" fill="hold">
                                          <p:stCondLst>
                                            <p:cond delay="0"/>
                                          </p:stCondLst>
                                        </p:cTn>
                                        <p:tgtEl>
                                          <p:spTgt spid="62">
                                            <p:txEl>
                                              <p:pRg end="1" st="1"/>
                                            </p:txEl>
                                          </p:spTgt>
                                        </p:tgtEl>
                                        <p:attrNameLst>
                                          <p:attrName>style.visibility</p:attrName>
                                        </p:attrNameLst>
                                      </p:cBhvr>
                                      <p:to>
                                        <p:strVal val="visible"/>
                                      </p:to>
                                    </p:set>
                                    <p:animEffect filter="fade" transition="in">
                                      <p:cBhvr>
                                        <p:cTn dur="500"/>
                                        <p:tgtEl>
                                          <p:spTgt spid="62">
                                            <p:txEl>
                                              <p:pRg end="1" st="1"/>
                                            </p:txEl>
                                          </p:spTgt>
                                        </p:tgtEl>
                                      </p:cBhvr>
                                    </p:animEffect>
                                  </p:childTnLst>
                                </p:cTn>
                              </p:par>
                            </p:childTnLst>
                          </p:cTn>
                        </p:par>
                        <p:par>
                          <p:cTn fill="hold">
                            <p:stCondLst>
                              <p:cond delay="8000"/>
                            </p:stCondLst>
                            <p:childTnLst>
                              <p:par>
                                <p:cTn fill="hold" nodeType="afterEffect" presetClass="entr" presetID="10" presetSubtype="0">
                                  <p:stCondLst>
                                    <p:cond delay="0"/>
                                  </p:stCondLst>
                                  <p:childTnLst>
                                    <p:set>
                                      <p:cBhvr>
                                        <p:cTn dur="1" fill="hold">
                                          <p:stCondLst>
                                            <p:cond delay="0"/>
                                          </p:stCondLst>
                                        </p:cTn>
                                        <p:tgtEl>
                                          <p:spTgt spid="62">
                                            <p:txEl>
                                              <p:pRg end="2" st="2"/>
                                            </p:txEl>
                                          </p:spTgt>
                                        </p:tgtEl>
                                        <p:attrNameLst>
                                          <p:attrName>style.visibility</p:attrName>
                                        </p:attrNameLst>
                                      </p:cBhvr>
                                      <p:to>
                                        <p:strVal val="visible"/>
                                      </p:to>
                                    </p:set>
                                    <p:animEffect filter="fade" transition="in">
                                      <p:cBhvr>
                                        <p:cTn dur="500"/>
                                        <p:tgtEl>
                                          <p:spTgt spid="62">
                                            <p:txEl>
                                              <p:pRg end="2" st="2"/>
                                            </p:txEl>
                                          </p:spTgt>
                                        </p:tgtEl>
                                      </p:cBhvr>
                                    </p:animEffect>
                                  </p:childTnLst>
                                </p:cTn>
                              </p:par>
                            </p:childTnLst>
                          </p:cTn>
                        </p:par>
                        <p:par>
                          <p:cTn fill="hold">
                            <p:stCondLst>
                              <p:cond delay="8500"/>
                            </p:stCondLst>
                            <p:childTnLst>
                              <p:par>
                                <p:cTn fill="hold" nodeType="afterEffect" presetClass="entr" presetID="10" presetSubtype="0">
                                  <p:stCondLst>
                                    <p:cond delay="0"/>
                                  </p:stCondLst>
                                  <p:childTnLst>
                                    <p:set>
                                      <p:cBhvr>
                                        <p:cTn dur="1" fill="hold">
                                          <p:stCondLst>
                                            <p:cond delay="0"/>
                                          </p:stCondLst>
                                        </p:cTn>
                                        <p:tgtEl>
                                          <p:spTgt spid="62">
                                            <p:txEl>
                                              <p:pRg end="3" st="3"/>
                                            </p:txEl>
                                          </p:spTgt>
                                        </p:tgtEl>
                                        <p:attrNameLst>
                                          <p:attrName>style.visibility</p:attrName>
                                        </p:attrNameLst>
                                      </p:cBhvr>
                                      <p:to>
                                        <p:strVal val="visible"/>
                                      </p:to>
                                    </p:set>
                                    <p:animEffect filter="fade" transition="in">
                                      <p:cBhvr>
                                        <p:cTn dur="500"/>
                                        <p:tgtEl>
                                          <p:spTgt spid="62">
                                            <p:txEl>
                                              <p:pRg end="3" st="3"/>
                                            </p:txEl>
                                          </p:spTgt>
                                        </p:tgtEl>
                                      </p:cBhvr>
                                    </p:animEffect>
                                  </p:childTnLst>
                                </p:cTn>
                              </p:par>
                            </p:childTnLst>
                          </p:cTn>
                        </p:par>
                        <p:par>
                          <p:cTn fill="hold">
                            <p:stCondLst>
                              <p:cond delay="9000"/>
                            </p:stCondLst>
                            <p:childTnLst>
                              <p:par>
                                <p:cTn fill="hold" nodeType="afterEffect" presetClass="entr" presetID="10" presetSubtype="0">
                                  <p:stCondLst>
                                    <p:cond delay="0"/>
                                  </p:stCondLst>
                                  <p:childTnLst>
                                    <p:set>
                                      <p:cBhvr>
                                        <p:cTn dur="1" fill="hold">
                                          <p:stCondLst>
                                            <p:cond delay="0"/>
                                          </p:stCondLst>
                                        </p:cTn>
                                        <p:tgtEl>
                                          <p:spTgt spid="62">
                                            <p:txEl>
                                              <p:pRg end="4" st="4"/>
                                            </p:txEl>
                                          </p:spTgt>
                                        </p:tgtEl>
                                        <p:attrNameLst>
                                          <p:attrName>style.visibility</p:attrName>
                                        </p:attrNameLst>
                                      </p:cBhvr>
                                      <p:to>
                                        <p:strVal val="visible"/>
                                      </p:to>
                                    </p:set>
                                    <p:animEffect filter="fade" transition="in">
                                      <p:cBhvr>
                                        <p:cTn dur="500"/>
                                        <p:tgtEl>
                                          <p:spTgt spid="62">
                                            <p:txEl>
                                              <p:pRg end="4" st="4"/>
                                            </p:txEl>
                                          </p:spTgt>
                                        </p:tgtEl>
                                      </p:cBhvr>
                                    </p:animEffect>
                                  </p:childTnLst>
                                </p:cTn>
                              </p:par>
                            </p:childTnLst>
                          </p:cTn>
                        </p:par>
                        <p:par>
                          <p:cTn fill="hold">
                            <p:stCondLst>
                              <p:cond delay="9500"/>
                            </p:stCondLst>
                            <p:childTnLst>
                              <p:par>
                                <p:cTn fill="hold" nodeType="afterEffect" presetClass="entr" presetID="10" presetSubtype="0">
                                  <p:stCondLst>
                                    <p:cond delay="0"/>
                                  </p:stCondLst>
                                  <p:childTnLst>
                                    <p:set>
                                      <p:cBhvr>
                                        <p:cTn dur="1" fill="hold">
                                          <p:stCondLst>
                                            <p:cond delay="0"/>
                                          </p:stCondLst>
                                        </p:cTn>
                                        <p:tgtEl>
                                          <p:spTgt spid="62">
                                            <p:txEl>
                                              <p:pRg end="5" st="5"/>
                                            </p:txEl>
                                          </p:spTgt>
                                        </p:tgtEl>
                                        <p:attrNameLst>
                                          <p:attrName>style.visibility</p:attrName>
                                        </p:attrNameLst>
                                      </p:cBhvr>
                                      <p:to>
                                        <p:strVal val="visible"/>
                                      </p:to>
                                    </p:set>
                                    <p:animEffect filter="fade" transition="in">
                                      <p:cBhvr>
                                        <p:cTn dur="500"/>
                                        <p:tgtEl>
                                          <p:spTgt spid="62">
                                            <p:txEl>
                                              <p:pRg end="5" st="5"/>
                                            </p:txEl>
                                          </p:spTgt>
                                        </p:tgtEl>
                                      </p:cBhvr>
                                    </p:animEffect>
                                  </p:childTnLst>
                                </p:cTn>
                              </p:par>
                            </p:childTnLst>
                          </p:cTn>
                        </p:par>
                        <p:par>
                          <p:cTn fill="hold">
                            <p:stCondLst>
                              <p:cond delay="10000"/>
                            </p:stCondLst>
                            <p:childTnLst>
                              <p:par>
                                <p:cTn fill="hold" nodeType="afterEffect" presetClass="entr" presetID="10" presetSubtype="0">
                                  <p:stCondLst>
                                    <p:cond delay="0"/>
                                  </p:stCondLst>
                                  <p:childTnLst>
                                    <p:set>
                                      <p:cBhvr>
                                        <p:cTn dur="1" fill="hold">
                                          <p:stCondLst>
                                            <p:cond delay="0"/>
                                          </p:stCondLst>
                                        </p:cTn>
                                        <p:tgtEl>
                                          <p:spTgt spid="62">
                                            <p:txEl>
                                              <p:pRg end="6" st="6"/>
                                            </p:txEl>
                                          </p:spTgt>
                                        </p:tgtEl>
                                        <p:attrNameLst>
                                          <p:attrName>style.visibility</p:attrName>
                                        </p:attrNameLst>
                                      </p:cBhvr>
                                      <p:to>
                                        <p:strVal val="visible"/>
                                      </p:to>
                                    </p:set>
                                    <p:animEffect filter="fade" transition="in">
                                      <p:cBhvr>
                                        <p:cTn dur="500"/>
                                        <p:tgtEl>
                                          <p:spTgt spid="62">
                                            <p:txEl>
                                              <p:pRg end="6" st="6"/>
                                            </p:txEl>
                                          </p:spTgt>
                                        </p:tgtEl>
                                      </p:cBhvr>
                                    </p:animEffect>
                                  </p:childTnLst>
                                </p:cTn>
                              </p:par>
                            </p:childTnLst>
                          </p:cTn>
                        </p:par>
                        <p:par>
                          <p:cTn fill="hold">
                            <p:stCondLst>
                              <p:cond delay="10500"/>
                            </p:stCondLst>
                            <p:childTnLst>
                              <p:par>
                                <p:cTn fill="hold" nodeType="afterEffect" presetClass="entr" presetID="10" presetSubtype="0">
                                  <p:stCondLst>
                                    <p:cond delay="0"/>
                                  </p:stCondLst>
                                  <p:childTnLst>
                                    <p:set>
                                      <p:cBhvr>
                                        <p:cTn dur="1" fill="hold">
                                          <p:stCondLst>
                                            <p:cond delay="0"/>
                                          </p:stCondLst>
                                        </p:cTn>
                                        <p:tgtEl>
                                          <p:spTgt spid="62">
                                            <p:txEl>
                                              <p:pRg end="7" st="7"/>
                                            </p:txEl>
                                          </p:spTgt>
                                        </p:tgtEl>
                                        <p:attrNameLst>
                                          <p:attrName>style.visibility</p:attrName>
                                        </p:attrNameLst>
                                      </p:cBhvr>
                                      <p:to>
                                        <p:strVal val="visible"/>
                                      </p:to>
                                    </p:set>
                                    <p:animEffect filter="fade" transition="in">
                                      <p:cBhvr>
                                        <p:cTn dur="500"/>
                                        <p:tgtEl>
                                          <p:spTgt spid="62">
                                            <p:txEl>
                                              <p:pRg end="7" st="7"/>
                                            </p:txEl>
                                          </p:spTgt>
                                        </p:tgtEl>
                                      </p:cBhvr>
                                    </p:animEffect>
                                  </p:childTnLst>
                                </p:cTn>
                              </p:par>
                            </p:childTnLst>
                          </p:cTn>
                        </p:par>
                        <p:par>
                          <p:cTn fill="hold">
                            <p:stCondLst>
                              <p:cond delay="11000"/>
                            </p:stCondLst>
                            <p:childTnLst>
                              <p:par>
                                <p:cTn fill="hold" nodeType="afterEffect" presetClass="entr" presetID="10" presetSubtype="0">
                                  <p:stCondLst>
                                    <p:cond delay="0"/>
                                  </p:stCondLst>
                                  <p:childTnLst>
                                    <p:set>
                                      <p:cBhvr>
                                        <p:cTn dur="1" fill="hold">
                                          <p:stCondLst>
                                            <p:cond delay="0"/>
                                          </p:stCondLst>
                                        </p:cTn>
                                        <p:tgtEl>
                                          <p:spTgt spid="62">
                                            <p:txEl>
                                              <p:pRg end="8" st="8"/>
                                            </p:txEl>
                                          </p:spTgt>
                                        </p:tgtEl>
                                        <p:attrNameLst>
                                          <p:attrName>style.visibility</p:attrName>
                                        </p:attrNameLst>
                                      </p:cBhvr>
                                      <p:to>
                                        <p:strVal val="visible"/>
                                      </p:to>
                                    </p:set>
                                    <p:animEffect filter="fade" transition="in">
                                      <p:cBhvr>
                                        <p:cTn dur="500"/>
                                        <p:tgtEl>
                                          <p:spTgt spid="62">
                                            <p:txEl>
                                              <p:pRg end="8" st="8"/>
                                            </p:txEl>
                                          </p:spTgt>
                                        </p:tgtEl>
                                      </p:cBhvr>
                                    </p:animEffect>
                                  </p:childTnLst>
                                </p:cTn>
                              </p:par>
                            </p:childTnLst>
                          </p:cTn>
                        </p:par>
                        <p:par>
                          <p:cTn fill="hold">
                            <p:stCondLst>
                              <p:cond delay="11500"/>
                            </p:stCondLst>
                            <p:childTnLst>
                              <p:par>
                                <p:cTn fill="hold" nodeType="afterEffect" presetClass="entr" presetID="10" presetSubtype="0">
                                  <p:stCondLst>
                                    <p:cond delay="0"/>
                                  </p:stCondLst>
                                  <p:childTnLst>
                                    <p:set>
                                      <p:cBhvr>
                                        <p:cTn dur="1" fill="hold">
                                          <p:stCondLst>
                                            <p:cond delay="0"/>
                                          </p:stCondLst>
                                        </p:cTn>
                                        <p:tgtEl>
                                          <p:spTgt spid="64">
                                            <p:txEl>
                                              <p:pRg end="0" st="0"/>
                                            </p:txEl>
                                          </p:spTgt>
                                        </p:tgtEl>
                                        <p:attrNameLst>
                                          <p:attrName>style.visibility</p:attrName>
                                        </p:attrNameLst>
                                      </p:cBhvr>
                                      <p:to>
                                        <p:strVal val="visible"/>
                                      </p:to>
                                    </p:set>
                                    <p:animEffect filter="fade" transition="in">
                                      <p:cBhvr>
                                        <p:cTn dur="500"/>
                                        <p:tgtEl>
                                          <p:spTgt spid="64">
                                            <p:txEl>
                                              <p:pRg end="0" st="0"/>
                                            </p:txEl>
                                          </p:spTgt>
                                        </p:tgtEl>
                                      </p:cBhvr>
                                    </p:animEffect>
                                  </p:childTnLst>
                                </p:cTn>
                              </p:par>
                            </p:childTnLst>
                          </p:cTn>
                        </p:par>
                        <p:par>
                          <p:cTn fill="hold">
                            <p:stCondLst>
                              <p:cond delay="12000"/>
                            </p:stCondLst>
                            <p:childTnLst>
                              <p:par>
                                <p:cTn fill="hold" nodeType="afterEffect" presetClass="entr" presetID="10" presetSubtype="0">
                                  <p:stCondLst>
                                    <p:cond delay="0"/>
                                  </p:stCondLst>
                                  <p:childTnLst>
                                    <p:set>
                                      <p:cBhvr>
                                        <p:cTn dur="1" fill="hold">
                                          <p:stCondLst>
                                            <p:cond delay="0"/>
                                          </p:stCondLst>
                                        </p:cTn>
                                        <p:tgtEl>
                                          <p:spTgt spid="64">
                                            <p:txEl>
                                              <p:pRg end="1" st="1"/>
                                            </p:txEl>
                                          </p:spTgt>
                                        </p:tgtEl>
                                        <p:attrNameLst>
                                          <p:attrName>style.visibility</p:attrName>
                                        </p:attrNameLst>
                                      </p:cBhvr>
                                      <p:to>
                                        <p:strVal val="visible"/>
                                      </p:to>
                                    </p:set>
                                    <p:animEffect filter="fade" transition="in">
                                      <p:cBhvr>
                                        <p:cTn dur="500"/>
                                        <p:tgtEl>
                                          <p:spTgt spid="64">
                                            <p:txEl>
                                              <p:pRg end="1" st="1"/>
                                            </p:txEl>
                                          </p:spTgt>
                                        </p:tgtEl>
                                      </p:cBhvr>
                                    </p:animEffect>
                                  </p:childTnLst>
                                </p:cTn>
                              </p:par>
                            </p:childTnLst>
                          </p:cTn>
                        </p:par>
                        <p:par>
                          <p:cTn fill="hold">
                            <p:stCondLst>
                              <p:cond delay="12500"/>
                            </p:stCondLst>
                            <p:childTnLst>
                              <p:par>
                                <p:cTn fill="hold" nodeType="afterEffect" presetClass="entr" presetID="10" presetSubtype="0">
                                  <p:stCondLst>
                                    <p:cond delay="0"/>
                                  </p:stCondLst>
                                  <p:childTnLst>
                                    <p:set>
                                      <p:cBhvr>
                                        <p:cTn dur="1" fill="hold">
                                          <p:stCondLst>
                                            <p:cond delay="0"/>
                                          </p:stCondLst>
                                        </p:cTn>
                                        <p:tgtEl>
                                          <p:spTgt spid="64">
                                            <p:txEl>
                                              <p:pRg end="2" st="2"/>
                                            </p:txEl>
                                          </p:spTgt>
                                        </p:tgtEl>
                                        <p:attrNameLst>
                                          <p:attrName>style.visibility</p:attrName>
                                        </p:attrNameLst>
                                      </p:cBhvr>
                                      <p:to>
                                        <p:strVal val="visible"/>
                                      </p:to>
                                    </p:set>
                                    <p:animEffect filter="fade" transition="in">
                                      <p:cBhvr>
                                        <p:cTn dur="500"/>
                                        <p:tgtEl>
                                          <p:spTgt spid="64">
                                            <p:txEl>
                                              <p:pRg end="2" st="2"/>
                                            </p:txEl>
                                          </p:spTgt>
                                        </p:tgtEl>
                                      </p:cBhvr>
                                    </p:animEffect>
                                  </p:childTnLst>
                                </p:cTn>
                              </p:par>
                            </p:childTnLst>
                          </p:cTn>
                        </p:par>
                        <p:par>
                          <p:cTn fill="hold">
                            <p:stCondLst>
                              <p:cond delay="13000"/>
                            </p:stCondLst>
                            <p:childTnLst>
                              <p:par>
                                <p:cTn fill="hold" nodeType="afterEffect" presetClass="entr" presetID="10" presetSubtype="0">
                                  <p:stCondLst>
                                    <p:cond delay="0"/>
                                  </p:stCondLst>
                                  <p:childTnLst>
                                    <p:set>
                                      <p:cBhvr>
                                        <p:cTn dur="1" fill="hold">
                                          <p:stCondLst>
                                            <p:cond delay="0"/>
                                          </p:stCondLst>
                                        </p:cTn>
                                        <p:tgtEl>
                                          <p:spTgt spid="64">
                                            <p:txEl>
                                              <p:pRg end="3" st="3"/>
                                            </p:txEl>
                                          </p:spTgt>
                                        </p:tgtEl>
                                        <p:attrNameLst>
                                          <p:attrName>style.visibility</p:attrName>
                                        </p:attrNameLst>
                                      </p:cBhvr>
                                      <p:to>
                                        <p:strVal val="visible"/>
                                      </p:to>
                                    </p:set>
                                    <p:animEffect filter="fade" transition="in">
                                      <p:cBhvr>
                                        <p:cTn dur="500"/>
                                        <p:tgtEl>
                                          <p:spTgt spid="64">
                                            <p:txEl>
                                              <p:pRg end="3" st="3"/>
                                            </p:txEl>
                                          </p:spTgt>
                                        </p:tgtEl>
                                      </p:cBhvr>
                                    </p:animEffect>
                                  </p:childTnLst>
                                </p:cTn>
                              </p:par>
                            </p:childTnLst>
                          </p:cTn>
                        </p:par>
                        <p:par>
                          <p:cTn fill="hold">
                            <p:stCondLst>
                              <p:cond delay="13500"/>
                            </p:stCondLst>
                            <p:childTnLst>
                              <p:par>
                                <p:cTn fill="hold" nodeType="afterEffect" presetClass="entr" presetID="10" presetSubtype="0">
                                  <p:stCondLst>
                                    <p:cond delay="0"/>
                                  </p:stCondLst>
                                  <p:childTnLst>
                                    <p:set>
                                      <p:cBhvr>
                                        <p:cTn dur="1" fill="hold">
                                          <p:stCondLst>
                                            <p:cond delay="0"/>
                                          </p:stCondLst>
                                        </p:cTn>
                                        <p:tgtEl>
                                          <p:spTgt spid="64">
                                            <p:txEl>
                                              <p:pRg end="4" st="4"/>
                                            </p:txEl>
                                          </p:spTgt>
                                        </p:tgtEl>
                                        <p:attrNameLst>
                                          <p:attrName>style.visibility</p:attrName>
                                        </p:attrNameLst>
                                      </p:cBhvr>
                                      <p:to>
                                        <p:strVal val="visible"/>
                                      </p:to>
                                    </p:set>
                                    <p:animEffect filter="fade" transition="in">
                                      <p:cBhvr>
                                        <p:cTn dur="500"/>
                                        <p:tgtEl>
                                          <p:spTgt spid="64">
                                            <p:txEl>
                                              <p:pRg end="4" st="4"/>
                                            </p:txEl>
                                          </p:spTgt>
                                        </p:tgtEl>
                                      </p:cBhvr>
                                    </p:animEffect>
                                  </p:childTnLst>
                                </p:cTn>
                              </p:par>
                            </p:childTnLst>
                          </p:cTn>
                        </p:par>
                        <p:par>
                          <p:cTn fill="hold">
                            <p:stCondLst>
                              <p:cond delay="14000"/>
                            </p:stCondLst>
                            <p:childTnLst>
                              <p:par>
                                <p:cTn fill="hold" nodeType="afterEffect" presetClass="entr" presetID="10" presetSubtype="0">
                                  <p:stCondLst>
                                    <p:cond delay="0"/>
                                  </p:stCondLst>
                                  <p:childTnLst>
                                    <p:set>
                                      <p:cBhvr>
                                        <p:cTn dur="1" fill="hold">
                                          <p:stCondLst>
                                            <p:cond delay="0"/>
                                          </p:stCondLst>
                                        </p:cTn>
                                        <p:tgtEl>
                                          <p:spTgt spid="64">
                                            <p:txEl>
                                              <p:pRg end="5" st="5"/>
                                            </p:txEl>
                                          </p:spTgt>
                                        </p:tgtEl>
                                        <p:attrNameLst>
                                          <p:attrName>style.visibility</p:attrName>
                                        </p:attrNameLst>
                                      </p:cBhvr>
                                      <p:to>
                                        <p:strVal val="visible"/>
                                      </p:to>
                                    </p:set>
                                    <p:animEffect filter="fade" transition="in">
                                      <p:cBhvr>
                                        <p:cTn dur="500"/>
                                        <p:tgtEl>
                                          <p:spTgt spid="64">
                                            <p:txEl>
                                              <p:pRg end="5" st="5"/>
                                            </p:txEl>
                                          </p:spTgt>
                                        </p:tgtEl>
                                      </p:cBhvr>
                                    </p:animEffect>
                                  </p:childTnLst>
                                </p:cTn>
                              </p:par>
                            </p:childTnLst>
                          </p:cTn>
                        </p:par>
                        <p:par>
                          <p:cTn fill="hold">
                            <p:stCondLst>
                              <p:cond delay="14500"/>
                            </p:stCondLst>
                            <p:childTnLst>
                              <p:par>
                                <p:cTn fill="hold" nodeType="afterEffect" presetClass="entr" presetID="10" presetSubtype="0">
                                  <p:stCondLst>
                                    <p:cond delay="0"/>
                                  </p:stCondLst>
                                  <p:childTnLst>
                                    <p:set>
                                      <p:cBhvr>
                                        <p:cTn dur="1" fill="hold">
                                          <p:stCondLst>
                                            <p:cond delay="0"/>
                                          </p:stCondLst>
                                        </p:cTn>
                                        <p:tgtEl>
                                          <p:spTgt spid="64">
                                            <p:txEl>
                                              <p:pRg end="6" st="6"/>
                                            </p:txEl>
                                          </p:spTgt>
                                        </p:tgtEl>
                                        <p:attrNameLst>
                                          <p:attrName>style.visibility</p:attrName>
                                        </p:attrNameLst>
                                      </p:cBhvr>
                                      <p:to>
                                        <p:strVal val="visible"/>
                                      </p:to>
                                    </p:set>
                                    <p:animEffect filter="fade" transition="in">
                                      <p:cBhvr>
                                        <p:cTn dur="500"/>
                                        <p:tgtEl>
                                          <p:spTgt spid="64">
                                            <p:txEl>
                                              <p:pRg end="6" st="6"/>
                                            </p:txEl>
                                          </p:spTgt>
                                        </p:tgtEl>
                                      </p:cBhvr>
                                    </p:animEffect>
                                  </p:childTnLst>
                                </p:cTn>
                              </p:par>
                            </p:childTnLst>
                          </p:cTn>
                        </p:par>
                        <p:par>
                          <p:cTn fill="hold">
                            <p:stCondLst>
                              <p:cond delay="15000"/>
                            </p:stCondLst>
                            <p:childTnLst>
                              <p:par>
                                <p:cTn fill="hold" nodeType="afterEffect" presetClass="entr" presetID="10" presetSubtype="0">
                                  <p:stCondLst>
                                    <p:cond delay="0"/>
                                  </p:stCondLst>
                                  <p:childTnLst>
                                    <p:set>
                                      <p:cBhvr>
                                        <p:cTn dur="1" fill="hold">
                                          <p:stCondLst>
                                            <p:cond delay="0"/>
                                          </p:stCondLst>
                                        </p:cTn>
                                        <p:tgtEl>
                                          <p:spTgt spid="64">
                                            <p:txEl>
                                              <p:pRg end="7" st="7"/>
                                            </p:txEl>
                                          </p:spTgt>
                                        </p:tgtEl>
                                        <p:attrNameLst>
                                          <p:attrName>style.visibility</p:attrName>
                                        </p:attrNameLst>
                                      </p:cBhvr>
                                      <p:to>
                                        <p:strVal val="visible"/>
                                      </p:to>
                                    </p:set>
                                    <p:animEffect filter="fade" transition="in">
                                      <p:cBhvr>
                                        <p:cTn dur="500"/>
                                        <p:tgtEl>
                                          <p:spTgt spid="64">
                                            <p:txEl>
                                              <p:pRg end="7" st="7"/>
                                            </p:txEl>
                                          </p:spTgt>
                                        </p:tgtEl>
                                      </p:cBhvr>
                                    </p:animEffect>
                                  </p:childTnLst>
                                </p:cTn>
                              </p:par>
                            </p:childTnLst>
                          </p:cTn>
                        </p:par>
                        <p:par>
                          <p:cTn fill="hold">
                            <p:stCondLst>
                              <p:cond delay="15500"/>
                            </p:stCondLst>
                            <p:childTnLst>
                              <p:par>
                                <p:cTn fill="hold" nodeType="afterEffect" presetClass="entr" presetID="10" presetSubtype="0">
                                  <p:stCondLst>
                                    <p:cond delay="0"/>
                                  </p:stCondLst>
                                  <p:childTnLst>
                                    <p:set>
                                      <p:cBhvr>
                                        <p:cTn dur="1" fill="hold">
                                          <p:stCondLst>
                                            <p:cond delay="0"/>
                                          </p:stCondLst>
                                        </p:cTn>
                                        <p:tgtEl>
                                          <p:spTgt spid="64">
                                            <p:txEl>
                                              <p:pRg end="8" st="8"/>
                                            </p:txEl>
                                          </p:spTgt>
                                        </p:tgtEl>
                                        <p:attrNameLst>
                                          <p:attrName>style.visibility</p:attrName>
                                        </p:attrNameLst>
                                      </p:cBhvr>
                                      <p:to>
                                        <p:strVal val="visible"/>
                                      </p:to>
                                    </p:set>
                                    <p:animEffect filter="fade" transition="in">
                                      <p:cBhvr>
                                        <p:cTn dur="500"/>
                                        <p:tgtEl>
                                          <p:spTgt spid="64">
                                            <p:txEl>
                                              <p:pRg end="8" st="8"/>
                                            </p:txEl>
                                          </p:spTgt>
                                        </p:tgtEl>
                                      </p:cBhvr>
                                    </p:animEffect>
                                  </p:childTnLst>
                                </p:cTn>
                              </p:par>
                              <p:par>
                                <p:cTn fill="hold" nodeType="withEffect" presetClass="entr" presetID="10" presetSubtype="0">
                                  <p:stCondLst>
                                    <p:cond delay="0"/>
                                  </p:stCondLst>
                                  <p:childTnLst>
                                    <p:set>
                                      <p:cBhvr>
                                        <p:cTn dur="1" fill="hold">
                                          <p:stCondLst>
                                            <p:cond delay="0"/>
                                          </p:stCondLst>
                                        </p:cTn>
                                        <p:tgtEl>
                                          <p:spTgt spid="68"/>
                                        </p:tgtEl>
                                        <p:attrNameLst>
                                          <p:attrName>style.visibility</p:attrName>
                                        </p:attrNameLst>
                                      </p:cBhvr>
                                      <p:to>
                                        <p:strVal val="visible"/>
                                      </p:to>
                                    </p:set>
                                    <p:animEffect filter="fade" transition="in">
                                      <p:cBhvr>
                                        <p:cTn dur="500"/>
                                        <p:tgtEl>
                                          <p:spTgt spid="68"/>
                                        </p:tgtEl>
                                      </p:cBhvr>
                                    </p:animEffect>
                                  </p:childTnLst>
                                </p:cTn>
                              </p:par>
                            </p:childTnLst>
                          </p:cTn>
                        </p:par>
                        <p:par>
                          <p:cTn fill="hold">
                            <p:stCondLst>
                              <p:cond delay="16000"/>
                            </p:stCondLst>
                            <p:childTnLst>
                              <p:par>
                                <p:cTn fill="hold" nodeType="afterEffect" presetClass="entr" presetID="10" presetSubtype="0">
                                  <p:stCondLst>
                                    <p:cond delay="0"/>
                                  </p:stCondLst>
                                  <p:childTnLst>
                                    <p:set>
                                      <p:cBhvr>
                                        <p:cTn dur="1" fill="hold">
                                          <p:stCondLst>
                                            <p:cond delay="0"/>
                                          </p:stCondLst>
                                        </p:cTn>
                                        <p:tgtEl>
                                          <p:spTgt spid="61">
                                            <p:txEl>
                                              <p:pRg end="0" st="0"/>
                                            </p:txEl>
                                          </p:spTgt>
                                        </p:tgtEl>
                                        <p:attrNameLst>
                                          <p:attrName>style.visibility</p:attrName>
                                        </p:attrNameLst>
                                      </p:cBhvr>
                                      <p:to>
                                        <p:strVal val="visible"/>
                                      </p:to>
                                    </p:set>
                                    <p:animEffect filter="fade" transition="in">
                                      <p:cBhvr>
                                        <p:cTn dur="500"/>
                                        <p:tgtEl>
                                          <p:spTgt spid="61">
                                            <p:txEl>
                                              <p:pRg end="0" st="0"/>
                                            </p:txEl>
                                          </p:spTgt>
                                        </p:tgtEl>
                                      </p:cBhvr>
                                    </p:animEffect>
                                  </p:childTnLst>
                                </p:cTn>
                              </p:par>
                            </p:childTnLst>
                          </p:cTn>
                        </p:par>
                        <p:par>
                          <p:cTn fill="hold">
                            <p:stCondLst>
                              <p:cond delay="16500"/>
                            </p:stCondLst>
                            <p:childTnLst>
                              <p:par>
                                <p:cTn fill="hold" nodeType="afterEffect" presetClass="entr" presetID="10" presetSubtype="0">
                                  <p:stCondLst>
                                    <p:cond delay="0"/>
                                  </p:stCondLst>
                                  <p:childTnLst>
                                    <p:set>
                                      <p:cBhvr>
                                        <p:cTn dur="1" fill="hold">
                                          <p:stCondLst>
                                            <p:cond delay="0"/>
                                          </p:stCondLst>
                                        </p:cTn>
                                        <p:tgtEl>
                                          <p:spTgt spid="61">
                                            <p:txEl>
                                              <p:pRg end="1" st="1"/>
                                            </p:txEl>
                                          </p:spTgt>
                                        </p:tgtEl>
                                        <p:attrNameLst>
                                          <p:attrName>style.visibility</p:attrName>
                                        </p:attrNameLst>
                                      </p:cBhvr>
                                      <p:to>
                                        <p:strVal val="visible"/>
                                      </p:to>
                                    </p:set>
                                    <p:animEffect filter="fade" transition="in">
                                      <p:cBhvr>
                                        <p:cTn dur="500"/>
                                        <p:tgtEl>
                                          <p:spTgt spid="61">
                                            <p:txEl>
                                              <p:pRg end="1" st="1"/>
                                            </p:txEl>
                                          </p:spTgt>
                                        </p:tgtEl>
                                      </p:cBhvr>
                                    </p:animEffect>
                                  </p:childTnLst>
                                </p:cTn>
                              </p:par>
                            </p:childTnLst>
                          </p:cTn>
                        </p:par>
                        <p:par>
                          <p:cTn fill="hold">
                            <p:stCondLst>
                              <p:cond delay="17000"/>
                            </p:stCondLst>
                            <p:childTnLst>
                              <p:par>
                                <p:cTn fill="hold" nodeType="afterEffect" presetClass="entr" presetID="10" presetSubtype="0">
                                  <p:stCondLst>
                                    <p:cond delay="0"/>
                                  </p:stCondLst>
                                  <p:childTnLst>
                                    <p:set>
                                      <p:cBhvr>
                                        <p:cTn dur="1" fill="hold">
                                          <p:stCondLst>
                                            <p:cond delay="0"/>
                                          </p:stCondLst>
                                        </p:cTn>
                                        <p:tgtEl>
                                          <p:spTgt spid="61">
                                            <p:txEl>
                                              <p:pRg end="2" st="2"/>
                                            </p:txEl>
                                          </p:spTgt>
                                        </p:tgtEl>
                                        <p:attrNameLst>
                                          <p:attrName>style.visibility</p:attrName>
                                        </p:attrNameLst>
                                      </p:cBhvr>
                                      <p:to>
                                        <p:strVal val="visible"/>
                                      </p:to>
                                    </p:set>
                                    <p:animEffect filter="fade" transition="in">
                                      <p:cBhvr>
                                        <p:cTn dur="500"/>
                                        <p:tgtEl>
                                          <p:spTgt spid="61">
                                            <p:txEl>
                                              <p:pRg end="2" st="2"/>
                                            </p:txEl>
                                          </p:spTgt>
                                        </p:tgtEl>
                                      </p:cBhvr>
                                    </p:animEffect>
                                  </p:childTnLst>
                                </p:cTn>
                              </p:par>
                            </p:childTnLst>
                          </p:cTn>
                        </p:par>
                        <p:par>
                          <p:cTn fill="hold">
                            <p:stCondLst>
                              <p:cond delay="17500"/>
                            </p:stCondLst>
                            <p:childTnLst>
                              <p:par>
                                <p:cTn fill="hold" nodeType="afterEffect" presetClass="entr" presetID="10" presetSubtype="0">
                                  <p:stCondLst>
                                    <p:cond delay="0"/>
                                  </p:stCondLst>
                                  <p:childTnLst>
                                    <p:set>
                                      <p:cBhvr>
                                        <p:cTn dur="1" fill="hold">
                                          <p:stCondLst>
                                            <p:cond delay="0"/>
                                          </p:stCondLst>
                                        </p:cTn>
                                        <p:tgtEl>
                                          <p:spTgt spid="61">
                                            <p:txEl>
                                              <p:pRg end="3" st="3"/>
                                            </p:txEl>
                                          </p:spTgt>
                                        </p:tgtEl>
                                        <p:attrNameLst>
                                          <p:attrName>style.visibility</p:attrName>
                                        </p:attrNameLst>
                                      </p:cBhvr>
                                      <p:to>
                                        <p:strVal val="visible"/>
                                      </p:to>
                                    </p:set>
                                    <p:animEffect filter="fade" transition="in">
                                      <p:cBhvr>
                                        <p:cTn dur="500"/>
                                        <p:tgtEl>
                                          <p:spTgt spid="61">
                                            <p:txEl>
                                              <p:pRg end="3" st="3"/>
                                            </p:txEl>
                                          </p:spTgt>
                                        </p:tgtEl>
                                      </p:cBhvr>
                                    </p:animEffect>
                                  </p:childTnLst>
                                </p:cTn>
                              </p:par>
                            </p:childTnLst>
                          </p:cTn>
                        </p:par>
                        <p:par>
                          <p:cTn fill="hold">
                            <p:stCondLst>
                              <p:cond delay="18000"/>
                            </p:stCondLst>
                            <p:childTnLst>
                              <p:par>
                                <p:cTn fill="hold" nodeType="afterEffect" presetClass="entr" presetID="10" presetSubtype="0">
                                  <p:stCondLst>
                                    <p:cond delay="0"/>
                                  </p:stCondLst>
                                  <p:childTnLst>
                                    <p:set>
                                      <p:cBhvr>
                                        <p:cTn dur="1" fill="hold">
                                          <p:stCondLst>
                                            <p:cond delay="0"/>
                                          </p:stCondLst>
                                        </p:cTn>
                                        <p:tgtEl>
                                          <p:spTgt spid="61">
                                            <p:txEl>
                                              <p:pRg end="4" st="4"/>
                                            </p:txEl>
                                          </p:spTgt>
                                        </p:tgtEl>
                                        <p:attrNameLst>
                                          <p:attrName>style.visibility</p:attrName>
                                        </p:attrNameLst>
                                      </p:cBhvr>
                                      <p:to>
                                        <p:strVal val="visible"/>
                                      </p:to>
                                    </p:set>
                                    <p:animEffect filter="fade" transition="in">
                                      <p:cBhvr>
                                        <p:cTn dur="500"/>
                                        <p:tgtEl>
                                          <p:spTgt spid="61">
                                            <p:txEl>
                                              <p:pRg end="4" st="4"/>
                                            </p:txEl>
                                          </p:spTgt>
                                        </p:tgtEl>
                                      </p:cBhvr>
                                    </p:animEffect>
                                  </p:childTnLst>
                                </p:cTn>
                              </p:par>
                            </p:childTnLst>
                          </p:cTn>
                        </p:par>
                        <p:par>
                          <p:cTn fill="hold">
                            <p:stCondLst>
                              <p:cond delay="18500"/>
                            </p:stCondLst>
                            <p:childTnLst>
                              <p:par>
                                <p:cTn fill="hold" nodeType="afterEffect" presetClass="entr" presetID="10" presetSubtype="0">
                                  <p:stCondLst>
                                    <p:cond delay="0"/>
                                  </p:stCondLst>
                                  <p:childTnLst>
                                    <p:set>
                                      <p:cBhvr>
                                        <p:cTn dur="1" fill="hold">
                                          <p:stCondLst>
                                            <p:cond delay="0"/>
                                          </p:stCondLst>
                                        </p:cTn>
                                        <p:tgtEl>
                                          <p:spTgt spid="61">
                                            <p:txEl>
                                              <p:pRg end="5" st="5"/>
                                            </p:txEl>
                                          </p:spTgt>
                                        </p:tgtEl>
                                        <p:attrNameLst>
                                          <p:attrName>style.visibility</p:attrName>
                                        </p:attrNameLst>
                                      </p:cBhvr>
                                      <p:to>
                                        <p:strVal val="visible"/>
                                      </p:to>
                                    </p:set>
                                    <p:animEffect filter="fade" transition="in">
                                      <p:cBhvr>
                                        <p:cTn dur="500"/>
                                        <p:tgtEl>
                                          <p:spTgt spid="61">
                                            <p:txEl>
                                              <p:pRg end="5" st="5"/>
                                            </p:txEl>
                                          </p:spTgt>
                                        </p:tgtEl>
                                      </p:cBhvr>
                                    </p:animEffect>
                                  </p:childTnLst>
                                </p:cTn>
                              </p:par>
                            </p:childTnLst>
                          </p:cTn>
                        </p:par>
                        <p:par>
                          <p:cTn fill="hold">
                            <p:stCondLst>
                              <p:cond delay="19000"/>
                            </p:stCondLst>
                            <p:childTnLst>
                              <p:par>
                                <p:cTn fill="hold" nodeType="afterEffect" presetClass="entr" presetID="10" presetSubtype="0">
                                  <p:stCondLst>
                                    <p:cond delay="0"/>
                                  </p:stCondLst>
                                  <p:childTnLst>
                                    <p:set>
                                      <p:cBhvr>
                                        <p:cTn dur="1" fill="hold">
                                          <p:stCondLst>
                                            <p:cond delay="0"/>
                                          </p:stCondLst>
                                        </p:cTn>
                                        <p:tgtEl>
                                          <p:spTgt spid="61">
                                            <p:txEl>
                                              <p:pRg end="6" st="6"/>
                                            </p:txEl>
                                          </p:spTgt>
                                        </p:tgtEl>
                                        <p:attrNameLst>
                                          <p:attrName>style.visibility</p:attrName>
                                        </p:attrNameLst>
                                      </p:cBhvr>
                                      <p:to>
                                        <p:strVal val="visible"/>
                                      </p:to>
                                    </p:set>
                                    <p:animEffect filter="fade" transition="in">
                                      <p:cBhvr>
                                        <p:cTn dur="500"/>
                                        <p:tgtEl>
                                          <p:spTgt spid="61">
                                            <p:txEl>
                                              <p:pRg end="6" st="6"/>
                                            </p:txEl>
                                          </p:spTgt>
                                        </p:tgtEl>
                                      </p:cBhvr>
                                    </p:animEffect>
                                  </p:childTnLst>
                                </p:cTn>
                              </p:par>
                            </p:childTnLst>
                          </p:cTn>
                        </p:par>
                        <p:par>
                          <p:cTn fill="hold">
                            <p:stCondLst>
                              <p:cond delay="19500"/>
                            </p:stCondLst>
                            <p:childTnLst>
                              <p:par>
                                <p:cTn fill="hold" nodeType="afterEffect" presetClass="entr" presetID="10" presetSubtype="0">
                                  <p:stCondLst>
                                    <p:cond delay="0"/>
                                  </p:stCondLst>
                                  <p:childTnLst>
                                    <p:set>
                                      <p:cBhvr>
                                        <p:cTn dur="1" fill="hold">
                                          <p:stCondLst>
                                            <p:cond delay="0"/>
                                          </p:stCondLst>
                                        </p:cTn>
                                        <p:tgtEl>
                                          <p:spTgt spid="61">
                                            <p:txEl>
                                              <p:pRg end="7" st="7"/>
                                            </p:txEl>
                                          </p:spTgt>
                                        </p:tgtEl>
                                        <p:attrNameLst>
                                          <p:attrName>style.visibility</p:attrName>
                                        </p:attrNameLst>
                                      </p:cBhvr>
                                      <p:to>
                                        <p:strVal val="visible"/>
                                      </p:to>
                                    </p:set>
                                    <p:animEffect filter="fade" transition="in">
                                      <p:cBhvr>
                                        <p:cTn dur="500"/>
                                        <p:tgtEl>
                                          <p:spTgt spid="61">
                                            <p:txEl>
                                              <p:pRg end="7" st="7"/>
                                            </p:txEl>
                                          </p:spTgt>
                                        </p:tgtEl>
                                      </p:cBhvr>
                                    </p:animEffect>
                                  </p:childTnLst>
                                </p:cTn>
                              </p:par>
                            </p:childTnLst>
                          </p:cTn>
                        </p:par>
                        <p:par>
                          <p:cTn fill="hold">
                            <p:stCondLst>
                              <p:cond delay="20000"/>
                            </p:stCondLst>
                            <p:childTnLst>
                              <p:par>
                                <p:cTn fill="hold" nodeType="afterEffect" presetClass="entr" presetID="10" presetSubtype="0">
                                  <p:stCondLst>
                                    <p:cond delay="0"/>
                                  </p:stCondLst>
                                  <p:childTnLst>
                                    <p:set>
                                      <p:cBhvr>
                                        <p:cTn dur="1" fill="hold">
                                          <p:stCondLst>
                                            <p:cond delay="0"/>
                                          </p:stCondLst>
                                        </p:cTn>
                                        <p:tgtEl>
                                          <p:spTgt spid="61">
                                            <p:txEl>
                                              <p:pRg end="8" st="8"/>
                                            </p:txEl>
                                          </p:spTgt>
                                        </p:tgtEl>
                                        <p:attrNameLst>
                                          <p:attrName>style.visibility</p:attrName>
                                        </p:attrNameLst>
                                      </p:cBhvr>
                                      <p:to>
                                        <p:strVal val="visible"/>
                                      </p:to>
                                    </p:set>
                                    <p:animEffect filter="fade" transition="in">
                                      <p:cBhvr>
                                        <p:cTn dur="500"/>
                                        <p:tgtEl>
                                          <p:spTgt spid="61">
                                            <p:txEl>
                                              <p:pRg end="8" st="8"/>
                                            </p:txEl>
                                          </p:spTgt>
                                        </p:tgtEl>
                                      </p:cBhvr>
                                    </p:animEffect>
                                  </p:childTnLst>
                                </p:cTn>
                              </p:par>
                              <p:par>
                                <p:cTn fill="hold" nodeType="withEffect" presetClass="entr" presetID="10" presetSubtype="0">
                                  <p:stCondLst>
                                    <p:cond delay="0"/>
                                  </p:stCondLst>
                                  <p:childTnLst>
                                    <p:set>
                                      <p:cBhvr>
                                        <p:cTn dur="1" fill="hold">
                                          <p:stCondLst>
                                            <p:cond delay="0"/>
                                          </p:stCondLst>
                                        </p:cTn>
                                        <p:tgtEl>
                                          <p:spTgt spid="69"/>
                                        </p:tgtEl>
                                        <p:attrNameLst>
                                          <p:attrName>style.visibility</p:attrName>
                                        </p:attrNameLst>
                                      </p:cBhvr>
                                      <p:to>
                                        <p:strVal val="visible"/>
                                      </p:to>
                                    </p:set>
                                    <p:animEffect filter="fade" transition="in">
                                      <p:cBhvr>
                                        <p:cTn dur="500"/>
                                        <p:tgtEl>
                                          <p:spTgt spid="69"/>
                                        </p:tgtEl>
                                      </p:cBhvr>
                                    </p:animEffect>
                                  </p:childTnLst>
                                </p:cTn>
                              </p:par>
                            </p:childTnLst>
                          </p:cTn>
                        </p:par>
                        <p:par>
                          <p:cTn fill="hold">
                            <p:stCondLst>
                              <p:cond delay="20500"/>
                            </p:stCondLst>
                            <p:childTnLst>
                              <p:par>
                                <p:cTn fill="hold" nodeType="afterEffect" presetClass="entr" presetID="10" presetSubtype="0">
                                  <p:stCondLst>
                                    <p:cond delay="0"/>
                                  </p:stCondLst>
                                  <p:childTnLst>
                                    <p:set>
                                      <p:cBhvr>
                                        <p:cTn dur="1" fill="hold">
                                          <p:stCondLst>
                                            <p:cond delay="0"/>
                                          </p:stCondLst>
                                        </p:cTn>
                                        <p:tgtEl>
                                          <p:spTgt spid="63">
                                            <p:txEl>
                                              <p:pRg end="0" st="0"/>
                                            </p:txEl>
                                          </p:spTgt>
                                        </p:tgtEl>
                                        <p:attrNameLst>
                                          <p:attrName>style.visibility</p:attrName>
                                        </p:attrNameLst>
                                      </p:cBhvr>
                                      <p:to>
                                        <p:strVal val="visible"/>
                                      </p:to>
                                    </p:set>
                                    <p:animEffect filter="fade" transition="in">
                                      <p:cBhvr>
                                        <p:cTn dur="500"/>
                                        <p:tgtEl>
                                          <p:spTgt spid="63">
                                            <p:txEl>
                                              <p:pRg end="0" st="0"/>
                                            </p:txEl>
                                          </p:spTgt>
                                        </p:tgtEl>
                                      </p:cBhvr>
                                    </p:animEffect>
                                  </p:childTnLst>
                                </p:cTn>
                              </p:par>
                            </p:childTnLst>
                          </p:cTn>
                        </p:par>
                        <p:par>
                          <p:cTn fill="hold">
                            <p:stCondLst>
                              <p:cond delay="21000"/>
                            </p:stCondLst>
                            <p:childTnLst>
                              <p:par>
                                <p:cTn fill="hold" nodeType="afterEffect" presetClass="entr" presetID="10" presetSubtype="0">
                                  <p:stCondLst>
                                    <p:cond delay="0"/>
                                  </p:stCondLst>
                                  <p:childTnLst>
                                    <p:set>
                                      <p:cBhvr>
                                        <p:cTn dur="1" fill="hold">
                                          <p:stCondLst>
                                            <p:cond delay="0"/>
                                          </p:stCondLst>
                                        </p:cTn>
                                        <p:tgtEl>
                                          <p:spTgt spid="63">
                                            <p:txEl>
                                              <p:pRg end="1" st="1"/>
                                            </p:txEl>
                                          </p:spTgt>
                                        </p:tgtEl>
                                        <p:attrNameLst>
                                          <p:attrName>style.visibility</p:attrName>
                                        </p:attrNameLst>
                                      </p:cBhvr>
                                      <p:to>
                                        <p:strVal val="visible"/>
                                      </p:to>
                                    </p:set>
                                    <p:animEffect filter="fade" transition="in">
                                      <p:cBhvr>
                                        <p:cTn dur="500"/>
                                        <p:tgtEl>
                                          <p:spTgt spid="63">
                                            <p:txEl>
                                              <p:pRg end="1" st="1"/>
                                            </p:txEl>
                                          </p:spTgt>
                                        </p:tgtEl>
                                      </p:cBhvr>
                                    </p:animEffect>
                                  </p:childTnLst>
                                </p:cTn>
                              </p:par>
                            </p:childTnLst>
                          </p:cTn>
                        </p:par>
                        <p:par>
                          <p:cTn fill="hold">
                            <p:stCondLst>
                              <p:cond delay="21500"/>
                            </p:stCondLst>
                            <p:childTnLst>
                              <p:par>
                                <p:cTn fill="hold" nodeType="afterEffect" presetClass="entr" presetID="10" presetSubtype="0">
                                  <p:stCondLst>
                                    <p:cond delay="0"/>
                                  </p:stCondLst>
                                  <p:childTnLst>
                                    <p:set>
                                      <p:cBhvr>
                                        <p:cTn dur="1" fill="hold">
                                          <p:stCondLst>
                                            <p:cond delay="0"/>
                                          </p:stCondLst>
                                        </p:cTn>
                                        <p:tgtEl>
                                          <p:spTgt spid="63">
                                            <p:txEl>
                                              <p:pRg end="2" st="2"/>
                                            </p:txEl>
                                          </p:spTgt>
                                        </p:tgtEl>
                                        <p:attrNameLst>
                                          <p:attrName>style.visibility</p:attrName>
                                        </p:attrNameLst>
                                      </p:cBhvr>
                                      <p:to>
                                        <p:strVal val="visible"/>
                                      </p:to>
                                    </p:set>
                                    <p:animEffect filter="fade" transition="in">
                                      <p:cBhvr>
                                        <p:cTn dur="500"/>
                                        <p:tgtEl>
                                          <p:spTgt spid="63">
                                            <p:txEl>
                                              <p:pRg end="2" st="2"/>
                                            </p:txEl>
                                          </p:spTgt>
                                        </p:tgtEl>
                                      </p:cBhvr>
                                    </p:animEffect>
                                  </p:childTnLst>
                                </p:cTn>
                              </p:par>
                            </p:childTnLst>
                          </p:cTn>
                        </p:par>
                        <p:par>
                          <p:cTn fill="hold">
                            <p:stCondLst>
                              <p:cond delay="22000"/>
                            </p:stCondLst>
                            <p:childTnLst>
                              <p:par>
                                <p:cTn fill="hold" nodeType="afterEffect" presetClass="entr" presetID="10" presetSubtype="0">
                                  <p:stCondLst>
                                    <p:cond delay="0"/>
                                  </p:stCondLst>
                                  <p:childTnLst>
                                    <p:set>
                                      <p:cBhvr>
                                        <p:cTn dur="1" fill="hold">
                                          <p:stCondLst>
                                            <p:cond delay="0"/>
                                          </p:stCondLst>
                                        </p:cTn>
                                        <p:tgtEl>
                                          <p:spTgt spid="63">
                                            <p:txEl>
                                              <p:pRg end="3" st="3"/>
                                            </p:txEl>
                                          </p:spTgt>
                                        </p:tgtEl>
                                        <p:attrNameLst>
                                          <p:attrName>style.visibility</p:attrName>
                                        </p:attrNameLst>
                                      </p:cBhvr>
                                      <p:to>
                                        <p:strVal val="visible"/>
                                      </p:to>
                                    </p:set>
                                    <p:animEffect filter="fade" transition="in">
                                      <p:cBhvr>
                                        <p:cTn dur="500"/>
                                        <p:tgtEl>
                                          <p:spTgt spid="63">
                                            <p:txEl>
                                              <p:pRg end="3" st="3"/>
                                            </p:txEl>
                                          </p:spTgt>
                                        </p:tgtEl>
                                      </p:cBhvr>
                                    </p:animEffect>
                                  </p:childTnLst>
                                </p:cTn>
                              </p:par>
                            </p:childTnLst>
                          </p:cTn>
                        </p:par>
                        <p:par>
                          <p:cTn fill="hold">
                            <p:stCondLst>
                              <p:cond delay="22500"/>
                            </p:stCondLst>
                            <p:childTnLst>
                              <p:par>
                                <p:cTn fill="hold" nodeType="afterEffect" presetClass="entr" presetID="10" presetSubtype="0">
                                  <p:stCondLst>
                                    <p:cond delay="0"/>
                                  </p:stCondLst>
                                  <p:childTnLst>
                                    <p:set>
                                      <p:cBhvr>
                                        <p:cTn dur="1" fill="hold">
                                          <p:stCondLst>
                                            <p:cond delay="0"/>
                                          </p:stCondLst>
                                        </p:cTn>
                                        <p:tgtEl>
                                          <p:spTgt spid="63">
                                            <p:txEl>
                                              <p:pRg end="4" st="4"/>
                                            </p:txEl>
                                          </p:spTgt>
                                        </p:tgtEl>
                                        <p:attrNameLst>
                                          <p:attrName>style.visibility</p:attrName>
                                        </p:attrNameLst>
                                      </p:cBhvr>
                                      <p:to>
                                        <p:strVal val="visible"/>
                                      </p:to>
                                    </p:set>
                                    <p:animEffect filter="fade" transition="in">
                                      <p:cBhvr>
                                        <p:cTn dur="500"/>
                                        <p:tgtEl>
                                          <p:spTgt spid="63">
                                            <p:txEl>
                                              <p:pRg end="4" st="4"/>
                                            </p:txEl>
                                          </p:spTgt>
                                        </p:tgtEl>
                                      </p:cBhvr>
                                    </p:animEffect>
                                  </p:childTnLst>
                                </p:cTn>
                              </p:par>
                            </p:childTnLst>
                          </p:cTn>
                        </p:par>
                        <p:par>
                          <p:cTn fill="hold">
                            <p:stCondLst>
                              <p:cond delay="23000"/>
                            </p:stCondLst>
                            <p:childTnLst>
                              <p:par>
                                <p:cTn fill="hold" nodeType="afterEffect" presetClass="entr" presetID="10" presetSubtype="0">
                                  <p:stCondLst>
                                    <p:cond delay="0"/>
                                  </p:stCondLst>
                                  <p:childTnLst>
                                    <p:set>
                                      <p:cBhvr>
                                        <p:cTn dur="1" fill="hold">
                                          <p:stCondLst>
                                            <p:cond delay="0"/>
                                          </p:stCondLst>
                                        </p:cTn>
                                        <p:tgtEl>
                                          <p:spTgt spid="63">
                                            <p:txEl>
                                              <p:pRg end="5" st="5"/>
                                            </p:txEl>
                                          </p:spTgt>
                                        </p:tgtEl>
                                        <p:attrNameLst>
                                          <p:attrName>style.visibility</p:attrName>
                                        </p:attrNameLst>
                                      </p:cBhvr>
                                      <p:to>
                                        <p:strVal val="visible"/>
                                      </p:to>
                                    </p:set>
                                    <p:animEffect filter="fade" transition="in">
                                      <p:cBhvr>
                                        <p:cTn dur="500"/>
                                        <p:tgtEl>
                                          <p:spTgt spid="63">
                                            <p:txEl>
                                              <p:pRg end="5" st="5"/>
                                            </p:txEl>
                                          </p:spTgt>
                                        </p:tgtEl>
                                      </p:cBhvr>
                                    </p:animEffect>
                                  </p:childTnLst>
                                </p:cTn>
                              </p:par>
                            </p:childTnLst>
                          </p:cTn>
                        </p:par>
                        <p:par>
                          <p:cTn fill="hold">
                            <p:stCondLst>
                              <p:cond delay="23500"/>
                            </p:stCondLst>
                            <p:childTnLst>
                              <p:par>
                                <p:cTn fill="hold" nodeType="afterEffect" presetClass="entr" presetID="10" presetSubtype="0">
                                  <p:stCondLst>
                                    <p:cond delay="0"/>
                                  </p:stCondLst>
                                  <p:childTnLst>
                                    <p:set>
                                      <p:cBhvr>
                                        <p:cTn dur="1" fill="hold">
                                          <p:stCondLst>
                                            <p:cond delay="0"/>
                                          </p:stCondLst>
                                        </p:cTn>
                                        <p:tgtEl>
                                          <p:spTgt spid="63">
                                            <p:txEl>
                                              <p:pRg end="6" st="6"/>
                                            </p:txEl>
                                          </p:spTgt>
                                        </p:tgtEl>
                                        <p:attrNameLst>
                                          <p:attrName>style.visibility</p:attrName>
                                        </p:attrNameLst>
                                      </p:cBhvr>
                                      <p:to>
                                        <p:strVal val="visible"/>
                                      </p:to>
                                    </p:set>
                                    <p:animEffect filter="fade" transition="in">
                                      <p:cBhvr>
                                        <p:cTn dur="500"/>
                                        <p:tgtEl>
                                          <p:spTgt spid="63">
                                            <p:txEl>
                                              <p:pRg end="6" st="6"/>
                                            </p:txEl>
                                          </p:spTgt>
                                        </p:tgtEl>
                                      </p:cBhvr>
                                    </p:animEffect>
                                  </p:childTnLst>
                                </p:cTn>
                              </p:par>
                            </p:childTnLst>
                          </p:cTn>
                        </p:par>
                        <p:par>
                          <p:cTn fill="hold">
                            <p:stCondLst>
                              <p:cond delay="24000"/>
                            </p:stCondLst>
                            <p:childTnLst>
                              <p:par>
                                <p:cTn fill="hold" nodeType="afterEffect" presetClass="entr" presetID="10" presetSubtype="0">
                                  <p:stCondLst>
                                    <p:cond delay="0"/>
                                  </p:stCondLst>
                                  <p:childTnLst>
                                    <p:set>
                                      <p:cBhvr>
                                        <p:cTn dur="1" fill="hold">
                                          <p:stCondLst>
                                            <p:cond delay="0"/>
                                          </p:stCondLst>
                                        </p:cTn>
                                        <p:tgtEl>
                                          <p:spTgt spid="63">
                                            <p:txEl>
                                              <p:pRg end="7" st="7"/>
                                            </p:txEl>
                                          </p:spTgt>
                                        </p:tgtEl>
                                        <p:attrNameLst>
                                          <p:attrName>style.visibility</p:attrName>
                                        </p:attrNameLst>
                                      </p:cBhvr>
                                      <p:to>
                                        <p:strVal val="visible"/>
                                      </p:to>
                                    </p:set>
                                    <p:animEffect filter="fade" transition="in">
                                      <p:cBhvr>
                                        <p:cTn dur="500"/>
                                        <p:tgtEl>
                                          <p:spTgt spid="63">
                                            <p:txEl>
                                              <p:pRg end="7" st="7"/>
                                            </p:txEl>
                                          </p:spTgt>
                                        </p:tgtEl>
                                      </p:cBhvr>
                                    </p:animEffect>
                                  </p:childTnLst>
                                </p:cTn>
                              </p:par>
                            </p:childTnLst>
                          </p:cTn>
                        </p:par>
                        <p:par>
                          <p:cTn fill="hold">
                            <p:stCondLst>
                              <p:cond delay="24500"/>
                            </p:stCondLst>
                            <p:childTnLst>
                              <p:par>
                                <p:cTn fill="hold" nodeType="afterEffect" presetClass="entr" presetID="10" presetSubtype="0">
                                  <p:stCondLst>
                                    <p:cond delay="0"/>
                                  </p:stCondLst>
                                  <p:childTnLst>
                                    <p:set>
                                      <p:cBhvr>
                                        <p:cTn dur="1" fill="hold">
                                          <p:stCondLst>
                                            <p:cond delay="0"/>
                                          </p:stCondLst>
                                        </p:cTn>
                                        <p:tgtEl>
                                          <p:spTgt spid="63">
                                            <p:txEl>
                                              <p:pRg end="8" st="8"/>
                                            </p:txEl>
                                          </p:spTgt>
                                        </p:tgtEl>
                                        <p:attrNameLst>
                                          <p:attrName>style.visibility</p:attrName>
                                        </p:attrNameLst>
                                      </p:cBhvr>
                                      <p:to>
                                        <p:strVal val="visible"/>
                                      </p:to>
                                    </p:set>
                                    <p:animEffect filter="fade" transition="in">
                                      <p:cBhvr>
                                        <p:cTn dur="500"/>
                                        <p:tgtEl>
                                          <p:spTgt spid="63">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Bullets">
  <p:cSld name="Title &amp; Bullets">
    <p:spTree>
      <p:nvGrpSpPr>
        <p:cNvPr id="72" name="Shape 72"/>
        <p:cNvGrpSpPr/>
        <p:nvPr/>
      </p:nvGrpSpPr>
      <p:grpSpPr>
        <a:xfrm>
          <a:off x="0" y="0"/>
          <a:ext cx="0" cy="0"/>
          <a:chOff x="0" y="0"/>
          <a:chExt cx="0" cy="0"/>
        </a:xfrm>
      </p:grpSpPr>
      <p:sp>
        <p:nvSpPr>
          <p:cNvPr id="73" name="Google Shape;73;p16"/>
          <p:cNvSpPr txBox="1"/>
          <p:nvPr>
            <p:ph type="title"/>
          </p:nvPr>
        </p:nvSpPr>
        <p:spPr>
          <a:xfrm>
            <a:off x="114301" y="317274"/>
            <a:ext cx="8921700" cy="3732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100"/>
              <a:buNone/>
              <a:defRPr b="0" sz="2400">
                <a:solidFill>
                  <a:schemeClr val="dk1"/>
                </a:solidFill>
              </a:defRPr>
            </a:lvl1pPr>
            <a:lvl2pPr lvl="1" rtl="0">
              <a:spcBef>
                <a:spcPts val="0"/>
              </a:spcBef>
              <a:spcAft>
                <a:spcPts val="0"/>
              </a:spcAft>
              <a:buSzPts val="1100"/>
              <a:buNone/>
              <a:defRPr sz="1100"/>
            </a:lvl2pPr>
            <a:lvl3pPr lvl="2" rtl="0">
              <a:spcBef>
                <a:spcPts val="0"/>
              </a:spcBef>
              <a:spcAft>
                <a:spcPts val="0"/>
              </a:spcAft>
              <a:buSzPts val="1100"/>
              <a:buNone/>
              <a:defRPr sz="1100"/>
            </a:lvl3pPr>
            <a:lvl4pPr lvl="3" rtl="0">
              <a:spcBef>
                <a:spcPts val="0"/>
              </a:spcBef>
              <a:spcAft>
                <a:spcPts val="0"/>
              </a:spcAft>
              <a:buSzPts val="1100"/>
              <a:buNone/>
              <a:defRPr sz="1100"/>
            </a:lvl4pPr>
            <a:lvl5pPr lvl="4" rtl="0">
              <a:spcBef>
                <a:spcPts val="0"/>
              </a:spcBef>
              <a:spcAft>
                <a:spcPts val="0"/>
              </a:spcAft>
              <a:buSzPts val="1100"/>
              <a:buNone/>
              <a:defRPr sz="1100"/>
            </a:lvl5pPr>
            <a:lvl6pPr lvl="5" rtl="0">
              <a:spcBef>
                <a:spcPts val="0"/>
              </a:spcBef>
              <a:spcAft>
                <a:spcPts val="0"/>
              </a:spcAft>
              <a:buSzPts val="1100"/>
              <a:buNone/>
              <a:defRPr sz="1100"/>
            </a:lvl6pPr>
            <a:lvl7pPr lvl="6" rtl="0">
              <a:spcBef>
                <a:spcPts val="0"/>
              </a:spcBef>
              <a:spcAft>
                <a:spcPts val="0"/>
              </a:spcAft>
              <a:buSzPts val="1100"/>
              <a:buNone/>
              <a:defRPr sz="1100"/>
            </a:lvl7pPr>
            <a:lvl8pPr lvl="7" rtl="0">
              <a:spcBef>
                <a:spcPts val="0"/>
              </a:spcBef>
              <a:spcAft>
                <a:spcPts val="0"/>
              </a:spcAft>
              <a:buSzPts val="1100"/>
              <a:buNone/>
              <a:defRPr sz="1100"/>
            </a:lvl8pPr>
            <a:lvl9pPr lvl="8" rtl="0">
              <a:spcBef>
                <a:spcPts val="0"/>
              </a:spcBef>
              <a:spcAft>
                <a:spcPts val="0"/>
              </a:spcAft>
              <a:buSzPts val="1100"/>
              <a:buNone/>
              <a:defRPr sz="1100"/>
            </a:lvl9pPr>
          </a:lstStyle>
          <a:p/>
        </p:txBody>
      </p:sp>
      <p:sp>
        <p:nvSpPr>
          <p:cNvPr id="74" name="Google Shape;74;p16"/>
          <p:cNvSpPr txBox="1"/>
          <p:nvPr>
            <p:ph idx="1" type="body"/>
          </p:nvPr>
        </p:nvSpPr>
        <p:spPr>
          <a:xfrm>
            <a:off x="114302" y="802489"/>
            <a:ext cx="8915400" cy="307200"/>
          </a:xfrm>
          <a:prstGeom prst="rect">
            <a:avLst/>
          </a:prstGeom>
          <a:noFill/>
          <a:ln>
            <a:noFill/>
          </a:ln>
        </p:spPr>
        <p:txBody>
          <a:bodyPr anchorCtr="0" anchor="t" bIns="68575" lIns="68575" spcFirstLastPara="1" rIns="68575" wrap="square" tIns="68575">
            <a:noAutofit/>
          </a:bodyPr>
          <a:lstStyle>
            <a:lvl1pPr indent="-228600" lvl="0" marL="457200" rtl="0">
              <a:spcBef>
                <a:spcPts val="0"/>
              </a:spcBef>
              <a:spcAft>
                <a:spcPts val="0"/>
              </a:spcAft>
              <a:buClr>
                <a:srgbClr val="7F7F7F"/>
              </a:buClr>
              <a:buSzPts val="1100"/>
              <a:buFont typeface="Open Sans"/>
              <a:buNone/>
              <a:defRPr sz="1800">
                <a:solidFill>
                  <a:srgbClr val="7F7F7F"/>
                </a:solidFill>
                <a:latin typeface="Open Sans"/>
                <a:ea typeface="Open Sans"/>
                <a:cs typeface="Open Sans"/>
                <a:sym typeface="Open Sans"/>
              </a:defRPr>
            </a:lvl1pPr>
            <a:lvl2pPr indent="-298450" lvl="1" marL="914400" rtl="0">
              <a:spcBef>
                <a:spcPts val="1600"/>
              </a:spcBef>
              <a:spcAft>
                <a:spcPts val="0"/>
              </a:spcAft>
              <a:buSzPts val="1100"/>
              <a:buChar char="○"/>
              <a:defRPr sz="1800">
                <a:solidFill>
                  <a:schemeClr val="dk1"/>
                </a:solidFill>
                <a:latin typeface="Open Sans"/>
                <a:ea typeface="Open Sans"/>
                <a:cs typeface="Open Sans"/>
                <a:sym typeface="Open Sans"/>
              </a:defRPr>
            </a:lvl2pPr>
            <a:lvl3pPr indent="-298450" lvl="2" marL="1371600" rtl="0">
              <a:spcBef>
                <a:spcPts val="1600"/>
              </a:spcBef>
              <a:spcAft>
                <a:spcPts val="0"/>
              </a:spcAft>
              <a:buSzPts val="1100"/>
              <a:buChar char="■"/>
              <a:defRPr sz="1500">
                <a:solidFill>
                  <a:schemeClr val="dk1"/>
                </a:solidFill>
                <a:latin typeface="Open Sans"/>
                <a:ea typeface="Open Sans"/>
                <a:cs typeface="Open Sans"/>
                <a:sym typeface="Open Sans"/>
              </a:defRPr>
            </a:lvl3pPr>
            <a:lvl4pPr indent="-298450" lvl="3" marL="1828800" rtl="0">
              <a:spcBef>
                <a:spcPts val="1600"/>
              </a:spcBef>
              <a:spcAft>
                <a:spcPts val="0"/>
              </a:spcAft>
              <a:buSzPts val="1100"/>
              <a:buChar char="●"/>
              <a:defRPr sz="1400">
                <a:solidFill>
                  <a:schemeClr val="dk1"/>
                </a:solidFill>
                <a:latin typeface="Open Sans"/>
                <a:ea typeface="Open Sans"/>
                <a:cs typeface="Open Sans"/>
                <a:sym typeface="Open Sans"/>
              </a:defRPr>
            </a:lvl4pPr>
            <a:lvl5pPr indent="-298450" lvl="4" marL="2286000" rtl="0">
              <a:spcBef>
                <a:spcPts val="1600"/>
              </a:spcBef>
              <a:spcAft>
                <a:spcPts val="0"/>
              </a:spcAft>
              <a:buSzPts val="1100"/>
              <a:buChar char="○"/>
              <a:defRPr sz="1400">
                <a:solidFill>
                  <a:schemeClr val="dk1"/>
                </a:solidFill>
                <a:latin typeface="Open Sans"/>
                <a:ea typeface="Open Sans"/>
                <a:cs typeface="Open Sans"/>
                <a:sym typeface="Open Sans"/>
              </a:defRPr>
            </a:lvl5pPr>
            <a:lvl6pPr indent="-298450" lvl="5" marL="2743200" rtl="0">
              <a:spcBef>
                <a:spcPts val="1600"/>
              </a:spcBef>
              <a:spcAft>
                <a:spcPts val="0"/>
              </a:spcAft>
              <a:buSzPts val="1100"/>
              <a:buChar char="■"/>
              <a:defRPr sz="1400">
                <a:solidFill>
                  <a:schemeClr val="dk1"/>
                </a:solidFill>
                <a:latin typeface="Open Sans"/>
                <a:ea typeface="Open Sans"/>
                <a:cs typeface="Open Sans"/>
                <a:sym typeface="Open Sans"/>
              </a:defRPr>
            </a:lvl6pPr>
            <a:lvl7pPr indent="-298450" lvl="6" marL="3200400" rtl="0">
              <a:spcBef>
                <a:spcPts val="1600"/>
              </a:spcBef>
              <a:spcAft>
                <a:spcPts val="0"/>
              </a:spcAft>
              <a:buSzPts val="1100"/>
              <a:buChar char="●"/>
              <a:defRPr sz="1400">
                <a:solidFill>
                  <a:schemeClr val="dk1"/>
                </a:solidFill>
                <a:latin typeface="Open Sans"/>
                <a:ea typeface="Open Sans"/>
                <a:cs typeface="Open Sans"/>
                <a:sym typeface="Open Sans"/>
              </a:defRPr>
            </a:lvl7pPr>
            <a:lvl8pPr indent="-298450" lvl="7" marL="3657600" rtl="0">
              <a:spcBef>
                <a:spcPts val="1600"/>
              </a:spcBef>
              <a:spcAft>
                <a:spcPts val="0"/>
              </a:spcAft>
              <a:buSzPts val="1100"/>
              <a:buChar char="○"/>
              <a:defRPr sz="1400">
                <a:solidFill>
                  <a:schemeClr val="dk1"/>
                </a:solidFill>
                <a:latin typeface="Open Sans"/>
                <a:ea typeface="Open Sans"/>
                <a:cs typeface="Open Sans"/>
                <a:sym typeface="Open Sans"/>
              </a:defRPr>
            </a:lvl8pPr>
            <a:lvl9pPr indent="-298450" lvl="8" marL="4114800" rtl="0">
              <a:spcBef>
                <a:spcPts val="1600"/>
              </a:spcBef>
              <a:spcAft>
                <a:spcPts val="1600"/>
              </a:spcAft>
              <a:buSzPts val="1100"/>
              <a:buChar char="■"/>
              <a:defRPr sz="1400">
                <a:solidFill>
                  <a:schemeClr val="dk1"/>
                </a:solidFill>
                <a:latin typeface="Open Sans"/>
                <a:ea typeface="Open Sans"/>
                <a:cs typeface="Open Sans"/>
                <a:sym typeface="Open Sans"/>
              </a:defRPr>
            </a:lvl9pPr>
          </a:lstStyle>
          <a:p/>
        </p:txBody>
      </p:sp>
      <p:sp>
        <p:nvSpPr>
          <p:cNvPr id="75" name="Google Shape;75;p16"/>
          <p:cNvSpPr txBox="1"/>
          <p:nvPr>
            <p:ph idx="2" type="body"/>
          </p:nvPr>
        </p:nvSpPr>
        <p:spPr>
          <a:xfrm>
            <a:off x="114302" y="1214051"/>
            <a:ext cx="8915400" cy="3227400"/>
          </a:xfrm>
          <a:prstGeom prst="rect">
            <a:avLst/>
          </a:prstGeom>
          <a:noFill/>
          <a:ln>
            <a:noFill/>
          </a:ln>
        </p:spPr>
        <p:txBody>
          <a:bodyPr anchorCtr="0" anchor="t" bIns="68575" lIns="68575" spcFirstLastPara="1" rIns="68575" wrap="square" tIns="68575">
            <a:noAutofit/>
          </a:bodyPr>
          <a:lstStyle>
            <a:lvl1pPr indent="-298450" lvl="0" marL="457200" rtl="0">
              <a:spcBef>
                <a:spcPts val="0"/>
              </a:spcBef>
              <a:spcAft>
                <a:spcPts val="0"/>
              </a:spcAft>
              <a:buClr>
                <a:schemeClr val="accent1"/>
              </a:buClr>
              <a:buSzPts val="1100"/>
              <a:buFont typeface="Noto Sans Symbols"/>
              <a:buChar char="▪"/>
              <a:defRPr sz="1200">
                <a:solidFill>
                  <a:schemeClr val="dk2"/>
                </a:solidFill>
              </a:defRPr>
            </a:lvl1pPr>
            <a:lvl2pPr indent="-298450" lvl="1" marL="914400" rtl="0">
              <a:spcBef>
                <a:spcPts val="900"/>
              </a:spcBef>
              <a:spcAft>
                <a:spcPts val="0"/>
              </a:spcAft>
              <a:buSzPts val="1100"/>
              <a:buChar char="○"/>
              <a:defRPr sz="1200"/>
            </a:lvl2pPr>
            <a:lvl3pPr indent="-298450" lvl="2" marL="1371600" rtl="0">
              <a:spcBef>
                <a:spcPts val="1600"/>
              </a:spcBef>
              <a:spcAft>
                <a:spcPts val="0"/>
              </a:spcAft>
              <a:buSzPts val="1100"/>
              <a:buChar char="■"/>
              <a:defRPr sz="1100"/>
            </a:lvl3pPr>
            <a:lvl4pPr indent="-298450" lvl="3" marL="1828800" rtl="0">
              <a:spcBef>
                <a:spcPts val="1600"/>
              </a:spcBef>
              <a:spcAft>
                <a:spcPts val="0"/>
              </a:spcAft>
              <a:buSzPts val="1100"/>
              <a:buChar char="●"/>
              <a:defRPr sz="900"/>
            </a:lvl4pPr>
            <a:lvl5pPr indent="-298450" lvl="4" marL="2286000" rtl="0">
              <a:spcBef>
                <a:spcPts val="1600"/>
              </a:spcBef>
              <a:spcAft>
                <a:spcPts val="0"/>
              </a:spcAft>
              <a:buSzPts val="1100"/>
              <a:buChar char="○"/>
              <a:defRPr sz="900"/>
            </a:lvl5pPr>
            <a:lvl6pPr indent="-298450" lvl="5" marL="2743200" rtl="0">
              <a:spcBef>
                <a:spcPts val="1600"/>
              </a:spcBef>
              <a:spcAft>
                <a:spcPts val="0"/>
              </a:spcAft>
              <a:buSzPts val="1100"/>
              <a:buChar char="■"/>
              <a:defRPr sz="1400">
                <a:solidFill>
                  <a:schemeClr val="dk1"/>
                </a:solidFill>
                <a:latin typeface="Open Sans"/>
                <a:ea typeface="Open Sans"/>
                <a:cs typeface="Open Sans"/>
                <a:sym typeface="Open Sans"/>
              </a:defRPr>
            </a:lvl6pPr>
            <a:lvl7pPr indent="-298450" lvl="6" marL="3200400" rtl="0">
              <a:spcBef>
                <a:spcPts val="1600"/>
              </a:spcBef>
              <a:spcAft>
                <a:spcPts val="0"/>
              </a:spcAft>
              <a:buSzPts val="1100"/>
              <a:buChar char="●"/>
              <a:defRPr sz="1400">
                <a:solidFill>
                  <a:schemeClr val="dk1"/>
                </a:solidFill>
                <a:latin typeface="Open Sans"/>
                <a:ea typeface="Open Sans"/>
                <a:cs typeface="Open Sans"/>
                <a:sym typeface="Open Sans"/>
              </a:defRPr>
            </a:lvl7pPr>
            <a:lvl8pPr indent="-298450" lvl="7" marL="3657600" rtl="0">
              <a:spcBef>
                <a:spcPts val="1600"/>
              </a:spcBef>
              <a:spcAft>
                <a:spcPts val="0"/>
              </a:spcAft>
              <a:buSzPts val="1100"/>
              <a:buChar char="○"/>
              <a:defRPr sz="1400">
                <a:solidFill>
                  <a:schemeClr val="dk1"/>
                </a:solidFill>
                <a:latin typeface="Open Sans"/>
                <a:ea typeface="Open Sans"/>
                <a:cs typeface="Open Sans"/>
                <a:sym typeface="Open Sans"/>
              </a:defRPr>
            </a:lvl8pPr>
            <a:lvl9pPr indent="-298450" lvl="8" marL="4114800" rtl="0">
              <a:spcBef>
                <a:spcPts val="1600"/>
              </a:spcBef>
              <a:spcAft>
                <a:spcPts val="1600"/>
              </a:spcAft>
              <a:buSzPts val="1100"/>
              <a:buChar char="■"/>
              <a:defRPr sz="1400">
                <a:solidFill>
                  <a:schemeClr val="dk1"/>
                </a:solidFill>
                <a:latin typeface="Open Sans"/>
                <a:ea typeface="Open Sans"/>
                <a:cs typeface="Open Sans"/>
                <a:sym typeface="Open Sans"/>
              </a:defRPr>
            </a:lvl9pPr>
          </a:lstStyle>
          <a:p/>
        </p:txBody>
      </p:sp>
      <p:sp>
        <p:nvSpPr>
          <p:cNvPr id="76" name="Google Shape;76;p16"/>
          <p:cNvSpPr txBox="1"/>
          <p:nvPr>
            <p:ph idx="3" type="body"/>
          </p:nvPr>
        </p:nvSpPr>
        <p:spPr>
          <a:xfrm>
            <a:off x="114301" y="4514852"/>
            <a:ext cx="8915400" cy="292800"/>
          </a:xfrm>
          <a:prstGeom prst="rect">
            <a:avLst/>
          </a:prstGeom>
          <a:noFill/>
          <a:ln>
            <a:noFill/>
          </a:ln>
        </p:spPr>
        <p:txBody>
          <a:bodyPr anchorCtr="0" anchor="b" bIns="68575" lIns="68575" spcFirstLastPara="1" rIns="68575" wrap="square" tIns="68575">
            <a:noAutofit/>
          </a:bodyPr>
          <a:lstStyle>
            <a:lvl1pPr indent="-228600" lvl="0" marL="457200" marR="0" rtl="0" algn="l">
              <a:lnSpc>
                <a:spcPct val="100000"/>
              </a:lnSpc>
              <a:spcBef>
                <a:spcPts val="0"/>
              </a:spcBef>
              <a:spcAft>
                <a:spcPts val="0"/>
              </a:spcAft>
              <a:buSzPts val="1100"/>
              <a:buFont typeface="Arial"/>
              <a:buNone/>
              <a:defRPr sz="600"/>
            </a:lvl1pPr>
            <a:lvl2pPr indent="-228600" lvl="1" marL="914400" rtl="0">
              <a:spcBef>
                <a:spcPts val="0"/>
              </a:spcBef>
              <a:spcAft>
                <a:spcPts val="0"/>
              </a:spcAft>
              <a:buSzPts val="1100"/>
              <a:buFont typeface="Open Sans"/>
              <a:buNone/>
              <a:defRPr sz="800"/>
            </a:lvl2pPr>
            <a:lvl3pPr indent="-228600" lvl="2" marL="1371600" rtl="0">
              <a:spcBef>
                <a:spcPts val="1600"/>
              </a:spcBef>
              <a:spcAft>
                <a:spcPts val="0"/>
              </a:spcAft>
              <a:buSzPts val="1100"/>
              <a:buFont typeface="Open Sans"/>
              <a:buNone/>
              <a:defRPr sz="800"/>
            </a:lvl3pPr>
            <a:lvl4pPr indent="-228600" lvl="3" marL="1828800" rtl="0">
              <a:spcBef>
                <a:spcPts val="1600"/>
              </a:spcBef>
              <a:spcAft>
                <a:spcPts val="0"/>
              </a:spcAft>
              <a:buSzPts val="1100"/>
              <a:buFont typeface="Open Sans"/>
              <a:buNone/>
              <a:defRPr sz="800"/>
            </a:lvl4pPr>
            <a:lvl5pPr indent="-228600" lvl="4" marL="2286000" rtl="0">
              <a:spcBef>
                <a:spcPts val="1600"/>
              </a:spcBef>
              <a:spcAft>
                <a:spcPts val="0"/>
              </a:spcAft>
              <a:buSzPts val="1100"/>
              <a:buFont typeface="Open Sans"/>
              <a:buNone/>
              <a:defRPr sz="800"/>
            </a:lvl5pPr>
            <a:lvl6pPr indent="-298450" lvl="5" marL="2743200" rtl="0">
              <a:spcBef>
                <a:spcPts val="1600"/>
              </a:spcBef>
              <a:spcAft>
                <a:spcPts val="0"/>
              </a:spcAft>
              <a:buSzPts val="1100"/>
              <a:buChar char="■"/>
              <a:defRPr sz="1400">
                <a:solidFill>
                  <a:schemeClr val="dk1"/>
                </a:solidFill>
                <a:latin typeface="Open Sans"/>
                <a:ea typeface="Open Sans"/>
                <a:cs typeface="Open Sans"/>
                <a:sym typeface="Open Sans"/>
              </a:defRPr>
            </a:lvl6pPr>
            <a:lvl7pPr indent="-298450" lvl="6" marL="3200400" rtl="0">
              <a:spcBef>
                <a:spcPts val="1600"/>
              </a:spcBef>
              <a:spcAft>
                <a:spcPts val="0"/>
              </a:spcAft>
              <a:buSzPts val="1100"/>
              <a:buChar char="●"/>
              <a:defRPr sz="1400">
                <a:solidFill>
                  <a:schemeClr val="dk1"/>
                </a:solidFill>
                <a:latin typeface="Open Sans"/>
                <a:ea typeface="Open Sans"/>
                <a:cs typeface="Open Sans"/>
                <a:sym typeface="Open Sans"/>
              </a:defRPr>
            </a:lvl7pPr>
            <a:lvl8pPr indent="-298450" lvl="7" marL="3657600" rtl="0">
              <a:spcBef>
                <a:spcPts val="1600"/>
              </a:spcBef>
              <a:spcAft>
                <a:spcPts val="0"/>
              </a:spcAft>
              <a:buSzPts val="1100"/>
              <a:buChar char="○"/>
              <a:defRPr sz="1400">
                <a:solidFill>
                  <a:schemeClr val="dk1"/>
                </a:solidFill>
                <a:latin typeface="Open Sans"/>
                <a:ea typeface="Open Sans"/>
                <a:cs typeface="Open Sans"/>
                <a:sym typeface="Open Sans"/>
              </a:defRPr>
            </a:lvl8pPr>
            <a:lvl9pPr indent="-298450" lvl="8" marL="4114800" rtl="0">
              <a:spcBef>
                <a:spcPts val="1600"/>
              </a:spcBef>
              <a:spcAft>
                <a:spcPts val="1600"/>
              </a:spcAft>
              <a:buSzPts val="1100"/>
              <a:buChar char="■"/>
              <a:defRPr sz="1400">
                <a:solidFill>
                  <a:schemeClr val="dk1"/>
                </a:solidFill>
                <a:latin typeface="Open Sans"/>
                <a:ea typeface="Open Sans"/>
                <a:cs typeface="Open Sans"/>
                <a:sym typeface="Open Sans"/>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5">
                                            <p:txEl>
                                              <p:pRg end="0" st="0"/>
                                            </p:txEl>
                                          </p:spTgt>
                                        </p:tgtEl>
                                        <p:attrNameLst>
                                          <p:attrName>style.visibility</p:attrName>
                                        </p:attrNameLst>
                                      </p:cBhvr>
                                      <p:to>
                                        <p:strVal val="visible"/>
                                      </p:to>
                                    </p:set>
                                    <p:animEffect filter="fade" transition="in">
                                      <p:cBhvr>
                                        <p:cTn dur="500"/>
                                        <p:tgtEl>
                                          <p:spTgt spid="75">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75">
                                            <p:txEl>
                                              <p:pRg end="1" st="1"/>
                                            </p:txEl>
                                          </p:spTgt>
                                        </p:tgtEl>
                                        <p:attrNameLst>
                                          <p:attrName>style.visibility</p:attrName>
                                        </p:attrNameLst>
                                      </p:cBhvr>
                                      <p:to>
                                        <p:strVal val="visible"/>
                                      </p:to>
                                    </p:set>
                                    <p:animEffect filter="fade" transition="in">
                                      <p:cBhvr>
                                        <p:cTn dur="500"/>
                                        <p:tgtEl>
                                          <p:spTgt spid="75">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75">
                                            <p:txEl>
                                              <p:pRg end="2" st="2"/>
                                            </p:txEl>
                                          </p:spTgt>
                                        </p:tgtEl>
                                        <p:attrNameLst>
                                          <p:attrName>style.visibility</p:attrName>
                                        </p:attrNameLst>
                                      </p:cBhvr>
                                      <p:to>
                                        <p:strVal val="visible"/>
                                      </p:to>
                                    </p:set>
                                    <p:animEffect filter="fade" transition="in">
                                      <p:cBhvr>
                                        <p:cTn dur="500"/>
                                        <p:tgtEl>
                                          <p:spTgt spid="75">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75">
                                            <p:txEl>
                                              <p:pRg end="3" st="3"/>
                                            </p:txEl>
                                          </p:spTgt>
                                        </p:tgtEl>
                                        <p:attrNameLst>
                                          <p:attrName>style.visibility</p:attrName>
                                        </p:attrNameLst>
                                      </p:cBhvr>
                                      <p:to>
                                        <p:strVal val="visible"/>
                                      </p:to>
                                    </p:set>
                                    <p:animEffect filter="fade" transition="in">
                                      <p:cBhvr>
                                        <p:cTn dur="500"/>
                                        <p:tgtEl>
                                          <p:spTgt spid="75">
                                            <p:txEl>
                                              <p:pRg end="3" st="3"/>
                                            </p:txEl>
                                          </p:spTgt>
                                        </p:tgtEl>
                                      </p:cBhvr>
                                    </p:animEffect>
                                  </p:childTnLst>
                                </p:cTn>
                              </p:par>
                              <p:par>
                                <p:cTn fill="hold" nodeType="withEffect" presetClass="entr" presetID="10" presetSubtype="0">
                                  <p:stCondLst>
                                    <p:cond delay="0"/>
                                  </p:stCondLst>
                                  <p:childTnLst>
                                    <p:set>
                                      <p:cBhvr>
                                        <p:cTn dur="1" fill="hold">
                                          <p:stCondLst>
                                            <p:cond delay="0"/>
                                          </p:stCondLst>
                                        </p:cTn>
                                        <p:tgtEl>
                                          <p:spTgt spid="75">
                                            <p:txEl>
                                              <p:pRg end="4" st="4"/>
                                            </p:txEl>
                                          </p:spTgt>
                                        </p:tgtEl>
                                        <p:attrNameLst>
                                          <p:attrName>style.visibility</p:attrName>
                                        </p:attrNameLst>
                                      </p:cBhvr>
                                      <p:to>
                                        <p:strVal val="visible"/>
                                      </p:to>
                                    </p:set>
                                    <p:animEffect filter="fade" transition="in">
                                      <p:cBhvr>
                                        <p:cTn dur="500"/>
                                        <p:tgtEl>
                                          <p:spTgt spid="75">
                                            <p:txEl>
                                              <p:pRg end="4" st="4"/>
                                            </p:txEl>
                                          </p:spTgt>
                                        </p:tgtEl>
                                      </p:cBhvr>
                                    </p:animEffect>
                                  </p:childTnLst>
                                </p:cTn>
                              </p:par>
                              <p:par>
                                <p:cTn fill="hold" nodeType="withEffect" presetClass="entr" presetID="10" presetSubtype="0">
                                  <p:stCondLst>
                                    <p:cond delay="0"/>
                                  </p:stCondLst>
                                  <p:childTnLst>
                                    <p:set>
                                      <p:cBhvr>
                                        <p:cTn dur="1" fill="hold">
                                          <p:stCondLst>
                                            <p:cond delay="0"/>
                                          </p:stCondLst>
                                        </p:cTn>
                                        <p:tgtEl>
                                          <p:spTgt spid="75">
                                            <p:txEl>
                                              <p:pRg end="5" st="5"/>
                                            </p:txEl>
                                          </p:spTgt>
                                        </p:tgtEl>
                                        <p:attrNameLst>
                                          <p:attrName>style.visibility</p:attrName>
                                        </p:attrNameLst>
                                      </p:cBhvr>
                                      <p:to>
                                        <p:strVal val="visible"/>
                                      </p:to>
                                    </p:set>
                                    <p:animEffect filter="fade" transition="in">
                                      <p:cBhvr>
                                        <p:cTn dur="500"/>
                                        <p:tgtEl>
                                          <p:spTgt spid="75">
                                            <p:txEl>
                                              <p:pRg end="5" st="5"/>
                                            </p:txEl>
                                          </p:spTgt>
                                        </p:tgtEl>
                                      </p:cBhvr>
                                    </p:animEffect>
                                  </p:childTnLst>
                                </p:cTn>
                              </p:par>
                              <p:par>
                                <p:cTn fill="hold" nodeType="withEffect" presetClass="entr" presetID="10" presetSubtype="0">
                                  <p:stCondLst>
                                    <p:cond delay="0"/>
                                  </p:stCondLst>
                                  <p:childTnLst>
                                    <p:set>
                                      <p:cBhvr>
                                        <p:cTn dur="1" fill="hold">
                                          <p:stCondLst>
                                            <p:cond delay="0"/>
                                          </p:stCondLst>
                                        </p:cTn>
                                        <p:tgtEl>
                                          <p:spTgt spid="75">
                                            <p:txEl>
                                              <p:pRg end="6" st="6"/>
                                            </p:txEl>
                                          </p:spTgt>
                                        </p:tgtEl>
                                        <p:attrNameLst>
                                          <p:attrName>style.visibility</p:attrName>
                                        </p:attrNameLst>
                                      </p:cBhvr>
                                      <p:to>
                                        <p:strVal val="visible"/>
                                      </p:to>
                                    </p:set>
                                    <p:animEffect filter="fade" transition="in">
                                      <p:cBhvr>
                                        <p:cTn dur="500"/>
                                        <p:tgtEl>
                                          <p:spTgt spid="75">
                                            <p:txEl>
                                              <p:pRg end="6" st="6"/>
                                            </p:txEl>
                                          </p:spTgt>
                                        </p:tgtEl>
                                      </p:cBhvr>
                                    </p:animEffect>
                                  </p:childTnLst>
                                </p:cTn>
                              </p:par>
                              <p:par>
                                <p:cTn fill="hold" nodeType="withEffect" presetClass="entr" presetID="10" presetSubtype="0">
                                  <p:stCondLst>
                                    <p:cond delay="0"/>
                                  </p:stCondLst>
                                  <p:childTnLst>
                                    <p:set>
                                      <p:cBhvr>
                                        <p:cTn dur="1" fill="hold">
                                          <p:stCondLst>
                                            <p:cond delay="0"/>
                                          </p:stCondLst>
                                        </p:cTn>
                                        <p:tgtEl>
                                          <p:spTgt spid="75">
                                            <p:txEl>
                                              <p:pRg end="7" st="7"/>
                                            </p:txEl>
                                          </p:spTgt>
                                        </p:tgtEl>
                                        <p:attrNameLst>
                                          <p:attrName>style.visibility</p:attrName>
                                        </p:attrNameLst>
                                      </p:cBhvr>
                                      <p:to>
                                        <p:strVal val="visible"/>
                                      </p:to>
                                    </p:set>
                                    <p:animEffect filter="fade" transition="in">
                                      <p:cBhvr>
                                        <p:cTn dur="500"/>
                                        <p:tgtEl>
                                          <p:spTgt spid="75">
                                            <p:txEl>
                                              <p:pRg end="7" st="7"/>
                                            </p:txEl>
                                          </p:spTgt>
                                        </p:tgtEl>
                                      </p:cBhvr>
                                    </p:animEffect>
                                  </p:childTnLst>
                                </p:cTn>
                              </p:par>
                              <p:par>
                                <p:cTn fill="hold" nodeType="withEffect" presetClass="entr" presetID="10" presetSubtype="0">
                                  <p:stCondLst>
                                    <p:cond delay="0"/>
                                  </p:stCondLst>
                                  <p:childTnLst>
                                    <p:set>
                                      <p:cBhvr>
                                        <p:cTn dur="1" fill="hold">
                                          <p:stCondLst>
                                            <p:cond delay="0"/>
                                          </p:stCondLst>
                                        </p:cTn>
                                        <p:tgtEl>
                                          <p:spTgt spid="75">
                                            <p:txEl>
                                              <p:pRg end="8" st="8"/>
                                            </p:txEl>
                                          </p:spTgt>
                                        </p:tgtEl>
                                        <p:attrNameLst>
                                          <p:attrName>style.visibility</p:attrName>
                                        </p:attrNameLst>
                                      </p:cBhvr>
                                      <p:to>
                                        <p:strVal val="visible"/>
                                      </p:to>
                                    </p:set>
                                    <p:animEffect filter="fade" transition="in">
                                      <p:cBhvr>
                                        <p:cTn dur="500"/>
                                        <p:tgtEl>
                                          <p:spTgt spid="75">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Impact Slide">
  <p:cSld name="Blue Impact Slide">
    <p:spTree>
      <p:nvGrpSpPr>
        <p:cNvPr id="77" name="Shape 77"/>
        <p:cNvGrpSpPr/>
        <p:nvPr/>
      </p:nvGrpSpPr>
      <p:grpSpPr>
        <a:xfrm>
          <a:off x="0" y="0"/>
          <a:ext cx="0" cy="0"/>
          <a:chOff x="0" y="0"/>
          <a:chExt cx="0" cy="0"/>
        </a:xfrm>
      </p:grpSpPr>
      <p:sp>
        <p:nvSpPr>
          <p:cNvPr id="78" name="Google Shape;78;p17"/>
          <p:cNvSpPr/>
          <p:nvPr/>
        </p:nvSpPr>
        <p:spPr>
          <a:xfrm>
            <a:off x="0" y="0"/>
            <a:ext cx="9144000" cy="51435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00AEEF"/>
              </a:solidFill>
              <a:latin typeface="Open Sans"/>
              <a:ea typeface="Open Sans"/>
              <a:cs typeface="Open Sans"/>
              <a:sym typeface="Open Sans"/>
            </a:endParaRPr>
          </a:p>
        </p:txBody>
      </p:sp>
      <p:sp>
        <p:nvSpPr>
          <p:cNvPr id="79" name="Google Shape;79;p17"/>
          <p:cNvSpPr txBox="1"/>
          <p:nvPr>
            <p:ph type="title"/>
          </p:nvPr>
        </p:nvSpPr>
        <p:spPr>
          <a:xfrm>
            <a:off x="457200" y="1982194"/>
            <a:ext cx="8229600" cy="1179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100"/>
              <a:buNone/>
              <a:defRPr b="0" sz="4500">
                <a:solidFill>
                  <a:schemeClr val="lt1"/>
                </a:solidFill>
                <a:latin typeface="Open Sans"/>
                <a:ea typeface="Open Sans"/>
                <a:cs typeface="Open Sans"/>
                <a:sym typeface="Open Sans"/>
              </a:defRPr>
            </a:lvl1pPr>
            <a:lvl2pPr lvl="1" rtl="0">
              <a:spcBef>
                <a:spcPts val="0"/>
              </a:spcBef>
              <a:spcAft>
                <a:spcPts val="0"/>
              </a:spcAft>
              <a:buSzPts val="1100"/>
              <a:buNone/>
              <a:defRPr sz="1100"/>
            </a:lvl2pPr>
            <a:lvl3pPr lvl="2" rtl="0">
              <a:spcBef>
                <a:spcPts val="0"/>
              </a:spcBef>
              <a:spcAft>
                <a:spcPts val="0"/>
              </a:spcAft>
              <a:buSzPts val="1100"/>
              <a:buNone/>
              <a:defRPr sz="1100"/>
            </a:lvl3pPr>
            <a:lvl4pPr lvl="3" rtl="0">
              <a:spcBef>
                <a:spcPts val="0"/>
              </a:spcBef>
              <a:spcAft>
                <a:spcPts val="0"/>
              </a:spcAft>
              <a:buSzPts val="1100"/>
              <a:buNone/>
              <a:defRPr sz="1100"/>
            </a:lvl4pPr>
            <a:lvl5pPr lvl="4" rtl="0">
              <a:spcBef>
                <a:spcPts val="0"/>
              </a:spcBef>
              <a:spcAft>
                <a:spcPts val="0"/>
              </a:spcAft>
              <a:buSzPts val="1100"/>
              <a:buNone/>
              <a:defRPr sz="1100"/>
            </a:lvl5pPr>
            <a:lvl6pPr lvl="5" rtl="0">
              <a:spcBef>
                <a:spcPts val="0"/>
              </a:spcBef>
              <a:spcAft>
                <a:spcPts val="0"/>
              </a:spcAft>
              <a:buSzPts val="1100"/>
              <a:buNone/>
              <a:defRPr sz="1100"/>
            </a:lvl6pPr>
            <a:lvl7pPr lvl="6" rtl="0">
              <a:spcBef>
                <a:spcPts val="0"/>
              </a:spcBef>
              <a:spcAft>
                <a:spcPts val="0"/>
              </a:spcAft>
              <a:buSzPts val="1100"/>
              <a:buNone/>
              <a:defRPr sz="1100"/>
            </a:lvl7pPr>
            <a:lvl8pPr lvl="7" rtl="0">
              <a:spcBef>
                <a:spcPts val="0"/>
              </a:spcBef>
              <a:spcAft>
                <a:spcPts val="0"/>
              </a:spcAft>
              <a:buSzPts val="1100"/>
              <a:buNone/>
              <a:defRPr sz="1100"/>
            </a:lvl8pPr>
            <a:lvl9pPr lvl="8" rtl="0">
              <a:spcBef>
                <a:spcPts val="0"/>
              </a:spcBef>
              <a:spcAft>
                <a:spcPts val="0"/>
              </a:spcAft>
              <a:buSzPts val="1100"/>
              <a:buNone/>
              <a:defRPr sz="1100"/>
            </a:lvl9pPr>
          </a:lstStyle>
          <a:p/>
        </p:txBody>
      </p:sp>
      <p:sp>
        <p:nvSpPr>
          <p:cNvPr id="80" name="Google Shape;80;p17"/>
          <p:cNvSpPr txBox="1"/>
          <p:nvPr>
            <p:ph idx="1" type="body"/>
          </p:nvPr>
        </p:nvSpPr>
        <p:spPr>
          <a:xfrm>
            <a:off x="457200" y="1561743"/>
            <a:ext cx="8229600" cy="447300"/>
          </a:xfrm>
          <a:prstGeom prst="rect">
            <a:avLst/>
          </a:prstGeom>
          <a:noFill/>
          <a:ln>
            <a:noFill/>
          </a:ln>
        </p:spPr>
        <p:txBody>
          <a:bodyPr anchorCtr="0" anchor="t" bIns="68575" lIns="68575" spcFirstLastPara="1" rIns="68575" wrap="square" tIns="68575">
            <a:noAutofit/>
          </a:bodyPr>
          <a:lstStyle>
            <a:lvl1pPr indent="-228600" lvl="0" marL="457200" rtl="0">
              <a:spcBef>
                <a:spcPts val="0"/>
              </a:spcBef>
              <a:spcAft>
                <a:spcPts val="0"/>
              </a:spcAft>
              <a:buClr>
                <a:srgbClr val="1D4358"/>
              </a:buClr>
              <a:buSzPts val="1100"/>
              <a:buFont typeface="Open Sans"/>
              <a:buNone/>
              <a:defRPr b="0" sz="2700">
                <a:solidFill>
                  <a:srgbClr val="1D4358"/>
                </a:solidFill>
                <a:latin typeface="Open Sans"/>
                <a:ea typeface="Open Sans"/>
                <a:cs typeface="Open Sans"/>
                <a:sym typeface="Open Sans"/>
              </a:defRPr>
            </a:lvl1pPr>
            <a:lvl2pPr indent="-298450" lvl="1" marL="914400" rtl="0">
              <a:spcBef>
                <a:spcPts val="1600"/>
              </a:spcBef>
              <a:spcAft>
                <a:spcPts val="0"/>
              </a:spcAft>
              <a:buSzPts val="1100"/>
              <a:buChar char="○"/>
              <a:defRPr b="1" sz="3000">
                <a:solidFill>
                  <a:srgbClr val="FFFF00"/>
                </a:solidFill>
                <a:latin typeface="Questrial"/>
                <a:ea typeface="Questrial"/>
                <a:cs typeface="Questrial"/>
                <a:sym typeface="Questrial"/>
              </a:defRPr>
            </a:lvl2pPr>
            <a:lvl3pPr indent="-298450" lvl="2" marL="1371600" rtl="0">
              <a:spcBef>
                <a:spcPts val="1600"/>
              </a:spcBef>
              <a:spcAft>
                <a:spcPts val="0"/>
              </a:spcAft>
              <a:buSzPts val="1100"/>
              <a:buChar char="■"/>
              <a:defRPr b="1" sz="3000">
                <a:solidFill>
                  <a:srgbClr val="FFFF00"/>
                </a:solidFill>
                <a:latin typeface="Questrial"/>
                <a:ea typeface="Questrial"/>
                <a:cs typeface="Questrial"/>
                <a:sym typeface="Questrial"/>
              </a:defRPr>
            </a:lvl3pPr>
            <a:lvl4pPr indent="-298450" lvl="3" marL="1828800" rtl="0">
              <a:spcBef>
                <a:spcPts val="1600"/>
              </a:spcBef>
              <a:spcAft>
                <a:spcPts val="0"/>
              </a:spcAft>
              <a:buSzPts val="1100"/>
              <a:buChar char="●"/>
              <a:defRPr b="1" sz="3000">
                <a:solidFill>
                  <a:srgbClr val="FFFF00"/>
                </a:solidFill>
                <a:latin typeface="Questrial"/>
                <a:ea typeface="Questrial"/>
                <a:cs typeface="Questrial"/>
                <a:sym typeface="Questrial"/>
              </a:defRPr>
            </a:lvl4pPr>
            <a:lvl5pPr indent="-298450" lvl="4" marL="2286000" rtl="0">
              <a:spcBef>
                <a:spcPts val="1600"/>
              </a:spcBef>
              <a:spcAft>
                <a:spcPts val="0"/>
              </a:spcAft>
              <a:buSzPts val="1100"/>
              <a:buChar char="○"/>
              <a:defRPr b="1" sz="3000">
                <a:solidFill>
                  <a:srgbClr val="FFFF00"/>
                </a:solidFill>
                <a:latin typeface="Questrial"/>
                <a:ea typeface="Questrial"/>
                <a:cs typeface="Questrial"/>
                <a:sym typeface="Questrial"/>
              </a:defRPr>
            </a:lvl5pPr>
            <a:lvl6pPr indent="-298450" lvl="5" marL="2743200" rtl="0">
              <a:spcBef>
                <a:spcPts val="1600"/>
              </a:spcBef>
              <a:spcAft>
                <a:spcPts val="0"/>
              </a:spcAft>
              <a:buSzPts val="1100"/>
              <a:buChar char="■"/>
              <a:defRPr sz="1400">
                <a:solidFill>
                  <a:schemeClr val="dk1"/>
                </a:solidFill>
                <a:latin typeface="Open Sans"/>
                <a:ea typeface="Open Sans"/>
                <a:cs typeface="Open Sans"/>
                <a:sym typeface="Open Sans"/>
              </a:defRPr>
            </a:lvl6pPr>
            <a:lvl7pPr indent="-298450" lvl="6" marL="3200400" rtl="0">
              <a:spcBef>
                <a:spcPts val="1600"/>
              </a:spcBef>
              <a:spcAft>
                <a:spcPts val="0"/>
              </a:spcAft>
              <a:buSzPts val="1100"/>
              <a:buChar char="●"/>
              <a:defRPr sz="1400">
                <a:solidFill>
                  <a:schemeClr val="dk1"/>
                </a:solidFill>
                <a:latin typeface="Open Sans"/>
                <a:ea typeface="Open Sans"/>
                <a:cs typeface="Open Sans"/>
                <a:sym typeface="Open Sans"/>
              </a:defRPr>
            </a:lvl7pPr>
            <a:lvl8pPr indent="-298450" lvl="7" marL="3657600" rtl="0">
              <a:spcBef>
                <a:spcPts val="1600"/>
              </a:spcBef>
              <a:spcAft>
                <a:spcPts val="0"/>
              </a:spcAft>
              <a:buSzPts val="1100"/>
              <a:buChar char="○"/>
              <a:defRPr sz="1400">
                <a:solidFill>
                  <a:schemeClr val="dk1"/>
                </a:solidFill>
                <a:latin typeface="Open Sans"/>
                <a:ea typeface="Open Sans"/>
                <a:cs typeface="Open Sans"/>
                <a:sym typeface="Open Sans"/>
              </a:defRPr>
            </a:lvl8pPr>
            <a:lvl9pPr indent="-298450" lvl="8" marL="4114800" rtl="0">
              <a:spcBef>
                <a:spcPts val="1600"/>
              </a:spcBef>
              <a:spcAft>
                <a:spcPts val="1600"/>
              </a:spcAft>
              <a:buSzPts val="1100"/>
              <a:buChar char="■"/>
              <a:defRPr sz="1400">
                <a:solidFill>
                  <a:schemeClr val="dk1"/>
                </a:solidFill>
                <a:latin typeface="Open Sans"/>
                <a:ea typeface="Open Sans"/>
                <a:cs typeface="Open Sans"/>
                <a:sym typeface="Open Sans"/>
              </a:defRPr>
            </a:lvl9pPr>
          </a:lstStyle>
          <a:p/>
        </p:txBody>
      </p:sp>
      <p:sp>
        <p:nvSpPr>
          <p:cNvPr id="81" name="Google Shape;81;p17"/>
          <p:cNvSpPr/>
          <p:nvPr/>
        </p:nvSpPr>
        <p:spPr>
          <a:xfrm>
            <a:off x="8820083" y="4940828"/>
            <a:ext cx="251400" cy="8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fld id="{00000000-1234-1234-1234-123412341234}" type="slidenum">
              <a:rPr b="1" i="0" lang="en" sz="800" u="none" cap="none" strike="noStrike">
                <a:solidFill>
                  <a:schemeClr val="lt1"/>
                </a:solidFill>
                <a:latin typeface="Open Sans"/>
                <a:ea typeface="Open Sans"/>
                <a:cs typeface="Open Sans"/>
                <a:sym typeface="Open Sans"/>
              </a:rPr>
              <a:t>‹#›</a:t>
            </a:fld>
            <a:endParaRPr b="1" i="0" sz="600" u="none" cap="none" strike="noStrike">
              <a:solidFill>
                <a:schemeClr val="lt1"/>
              </a:solidFill>
              <a:latin typeface="Open Sans"/>
              <a:ea typeface="Open Sans"/>
              <a:cs typeface="Open Sans"/>
              <a:sym typeface="Open Sans"/>
            </a:endParaRPr>
          </a:p>
        </p:txBody>
      </p:sp>
      <p:sp>
        <p:nvSpPr>
          <p:cNvPr id="82" name="Google Shape;82;p17"/>
          <p:cNvSpPr txBox="1"/>
          <p:nvPr/>
        </p:nvSpPr>
        <p:spPr>
          <a:xfrm>
            <a:off x="6342745" y="4911638"/>
            <a:ext cx="2532900" cy="150000"/>
          </a:xfrm>
          <a:prstGeom prst="rect">
            <a:avLst/>
          </a:prstGeom>
          <a:noFill/>
          <a:ln>
            <a:noFill/>
          </a:ln>
        </p:spPr>
        <p:txBody>
          <a:bodyPr anchorCtr="0" anchor="t" bIns="34275" lIns="68575" spcFirstLastPara="1" rIns="68575" wrap="square" tIns="34275">
            <a:noAutofit/>
          </a:bodyPr>
          <a:lstStyle/>
          <a:p>
            <a:pPr indent="0" lvl="0" marL="0" marR="0" rtl="0" algn="r">
              <a:spcBef>
                <a:spcPts val="0"/>
              </a:spcBef>
              <a:spcAft>
                <a:spcPts val="0"/>
              </a:spcAft>
              <a:buNone/>
            </a:pPr>
            <a:r>
              <a:rPr b="0" i="0" lang="en" sz="500" u="none" cap="none" strike="noStrike">
                <a:solidFill>
                  <a:schemeClr val="lt1"/>
                </a:solidFill>
                <a:latin typeface="Open Sans"/>
                <a:ea typeface="Open Sans"/>
                <a:cs typeface="Open Sans"/>
                <a:sym typeface="Open Sans"/>
              </a:rPr>
              <a:t>© 2015 BIA/Kelsey. All Rights Reserved.    |</a:t>
            </a:r>
            <a:endParaRPr b="0" i="0" sz="500" u="none" cap="none" strike="noStrike">
              <a:solidFill>
                <a:schemeClr val="lt1"/>
              </a:solidFill>
              <a:latin typeface="Open Sans"/>
              <a:ea typeface="Open Sans"/>
              <a:cs typeface="Open Sans"/>
              <a:sym typeface="Open Sans"/>
            </a:endParaRPr>
          </a:p>
        </p:txBody>
      </p:sp>
      <p:pic>
        <p:nvPicPr>
          <p:cNvPr id="83" name="Google Shape;83;p17"/>
          <p:cNvPicPr preferRelativeResize="0"/>
          <p:nvPr/>
        </p:nvPicPr>
        <p:blipFill rotWithShape="1">
          <a:blip r:embed="rId2">
            <a:alphaModFix/>
          </a:blip>
          <a:srcRect b="0" l="0" r="0" t="0"/>
          <a:stretch/>
        </p:blipFill>
        <p:spPr>
          <a:xfrm>
            <a:off x="100048" y="4775512"/>
            <a:ext cx="425100" cy="296700"/>
          </a:xfrm>
          <a:prstGeom prst="rect">
            <a:avLst/>
          </a:prstGeom>
          <a:noFill/>
          <a:ln>
            <a:noFill/>
          </a:ln>
        </p:spPr>
      </p:pic>
      <p:sp>
        <p:nvSpPr>
          <p:cNvPr id="84" name="Google Shape;84;p17"/>
          <p:cNvSpPr/>
          <p:nvPr/>
        </p:nvSpPr>
        <p:spPr>
          <a:xfrm>
            <a:off x="948160" y="4852756"/>
            <a:ext cx="2226300" cy="2307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0" i="0" lang="en" sz="1100" u="none" cap="none" strike="noStrike">
                <a:solidFill>
                  <a:schemeClr val="lt1"/>
                </a:solidFill>
                <a:latin typeface="Open Sans"/>
                <a:ea typeface="Open Sans"/>
                <a:cs typeface="Open Sans"/>
                <a:sym typeface="Open Sans"/>
              </a:rPr>
              <a:t>Tweet With Us: #realworldanalytics</a:t>
            </a:r>
            <a:endParaRPr b="0" i="0" sz="1100" u="none" cap="none" strike="noStrike">
              <a:solidFill>
                <a:schemeClr val="lt1"/>
              </a:solidFill>
              <a:latin typeface="Open Sans"/>
              <a:ea typeface="Open Sans"/>
              <a:cs typeface="Open Sans"/>
              <a:sym typeface="Open Sans"/>
            </a:endParaRPr>
          </a:p>
        </p:txBody>
      </p:sp>
      <p:pic>
        <p:nvPicPr>
          <p:cNvPr id="85" name="Google Shape;85;p17"/>
          <p:cNvPicPr preferRelativeResize="0"/>
          <p:nvPr/>
        </p:nvPicPr>
        <p:blipFill rotWithShape="1">
          <a:blip r:embed="rId3">
            <a:alphaModFix/>
          </a:blip>
          <a:srcRect b="0" l="0" r="0" t="0"/>
          <a:stretch/>
        </p:blipFill>
        <p:spPr>
          <a:xfrm>
            <a:off x="725574" y="4891466"/>
            <a:ext cx="225900" cy="16230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s">
  <p:cSld name="Bullets">
    <p:spTree>
      <p:nvGrpSpPr>
        <p:cNvPr id="86" name="Shape 86"/>
        <p:cNvGrpSpPr/>
        <p:nvPr/>
      </p:nvGrpSpPr>
      <p:grpSpPr>
        <a:xfrm>
          <a:off x="0" y="0"/>
          <a:ext cx="0" cy="0"/>
          <a:chOff x="0" y="0"/>
          <a:chExt cx="0" cy="0"/>
        </a:xfrm>
      </p:grpSpPr>
      <p:sp>
        <p:nvSpPr>
          <p:cNvPr id="87" name="Google Shape;87;p18"/>
          <p:cNvSpPr txBox="1"/>
          <p:nvPr>
            <p:ph idx="1" type="body"/>
          </p:nvPr>
        </p:nvSpPr>
        <p:spPr>
          <a:xfrm>
            <a:off x="457214" y="1085850"/>
            <a:ext cx="8371800" cy="3508800"/>
          </a:xfrm>
          <a:prstGeom prst="rect">
            <a:avLst/>
          </a:prstGeom>
          <a:noFill/>
          <a:ln>
            <a:noFill/>
          </a:ln>
        </p:spPr>
        <p:txBody>
          <a:bodyPr anchorCtr="0" anchor="t" bIns="68575" lIns="68575" spcFirstLastPara="1" rIns="68575" wrap="square" tIns="68575">
            <a:noAutofit/>
          </a:bodyPr>
          <a:lstStyle>
            <a:lvl1pPr indent="-298450" lvl="0" marL="457200" marR="0" rtl="0" algn="l">
              <a:lnSpc>
                <a:spcPct val="100000"/>
              </a:lnSpc>
              <a:spcBef>
                <a:spcPts val="400"/>
              </a:spcBef>
              <a:spcAft>
                <a:spcPts val="0"/>
              </a:spcAft>
              <a:buClr>
                <a:schemeClr val="accent1"/>
              </a:buClr>
              <a:buSzPts val="1100"/>
              <a:buFont typeface="Noto Sans Symbols"/>
              <a:buChar char="▪"/>
              <a:defRPr sz="1800"/>
            </a:lvl1pPr>
            <a:lvl2pPr indent="-298450" lvl="1" marL="914400" marR="0" rtl="0" algn="l">
              <a:lnSpc>
                <a:spcPct val="100000"/>
              </a:lnSpc>
              <a:spcBef>
                <a:spcPts val="400"/>
              </a:spcBef>
              <a:spcAft>
                <a:spcPts val="0"/>
              </a:spcAft>
              <a:buClr>
                <a:schemeClr val="accent1"/>
              </a:buClr>
              <a:buSzPts val="1100"/>
              <a:buFont typeface="Noto Sans Symbols"/>
              <a:buChar char="▪"/>
              <a:defRPr sz="1100"/>
            </a:lvl2pPr>
            <a:lvl3pPr indent="-298450" lvl="2" marL="1371600" marR="0" rtl="0" algn="l">
              <a:lnSpc>
                <a:spcPct val="100000"/>
              </a:lnSpc>
              <a:spcBef>
                <a:spcPts val="300"/>
              </a:spcBef>
              <a:spcAft>
                <a:spcPts val="0"/>
              </a:spcAft>
              <a:buClr>
                <a:schemeClr val="accent1"/>
              </a:buClr>
              <a:buSzPts val="1100"/>
              <a:buFont typeface="Noto Sans Symbols"/>
              <a:buChar char="▪"/>
              <a:defRPr sz="1400"/>
            </a:lvl3pPr>
            <a:lvl4pPr indent="-298450" lvl="3" marL="1828800" marR="0" rtl="0" algn="l">
              <a:lnSpc>
                <a:spcPct val="100000"/>
              </a:lnSpc>
              <a:spcBef>
                <a:spcPts val="300"/>
              </a:spcBef>
              <a:spcAft>
                <a:spcPts val="0"/>
              </a:spcAft>
              <a:buClr>
                <a:schemeClr val="accent1"/>
              </a:buClr>
              <a:buSzPts val="1100"/>
              <a:buFont typeface="Noto Sans Symbols"/>
              <a:buChar char="▪"/>
              <a:defRPr sz="1100"/>
            </a:lvl4pPr>
            <a:lvl5pPr indent="-298450" lvl="4" marL="2286000" marR="0" rtl="0" algn="l">
              <a:lnSpc>
                <a:spcPct val="100000"/>
              </a:lnSpc>
              <a:spcBef>
                <a:spcPts val="300"/>
              </a:spcBef>
              <a:spcAft>
                <a:spcPts val="0"/>
              </a:spcAft>
              <a:buClr>
                <a:schemeClr val="accent1"/>
              </a:buClr>
              <a:buSzPts val="1100"/>
              <a:buFont typeface="Noto Sans Symbols"/>
              <a:buChar char="▪"/>
              <a:defRPr sz="1100"/>
            </a:lvl5pPr>
            <a:lvl6pPr indent="-298450" lvl="5" marL="2743200" rtl="0">
              <a:spcBef>
                <a:spcPts val="0"/>
              </a:spcBef>
              <a:spcAft>
                <a:spcPts val="0"/>
              </a:spcAft>
              <a:buSzPts val="1100"/>
              <a:buChar char="■"/>
              <a:defRPr sz="1400">
                <a:solidFill>
                  <a:schemeClr val="dk1"/>
                </a:solidFill>
                <a:latin typeface="Open Sans"/>
                <a:ea typeface="Open Sans"/>
                <a:cs typeface="Open Sans"/>
                <a:sym typeface="Open Sans"/>
              </a:defRPr>
            </a:lvl6pPr>
            <a:lvl7pPr indent="-298450" lvl="6" marL="3200400" rtl="0">
              <a:spcBef>
                <a:spcPts val="1600"/>
              </a:spcBef>
              <a:spcAft>
                <a:spcPts val="0"/>
              </a:spcAft>
              <a:buSzPts val="1100"/>
              <a:buChar char="●"/>
              <a:defRPr sz="1400">
                <a:solidFill>
                  <a:schemeClr val="dk1"/>
                </a:solidFill>
                <a:latin typeface="Open Sans"/>
                <a:ea typeface="Open Sans"/>
                <a:cs typeface="Open Sans"/>
                <a:sym typeface="Open Sans"/>
              </a:defRPr>
            </a:lvl7pPr>
            <a:lvl8pPr indent="-298450" lvl="7" marL="3657600" rtl="0">
              <a:spcBef>
                <a:spcPts val="1600"/>
              </a:spcBef>
              <a:spcAft>
                <a:spcPts val="0"/>
              </a:spcAft>
              <a:buSzPts val="1100"/>
              <a:buChar char="○"/>
              <a:defRPr sz="1400">
                <a:solidFill>
                  <a:schemeClr val="dk1"/>
                </a:solidFill>
                <a:latin typeface="Open Sans"/>
                <a:ea typeface="Open Sans"/>
                <a:cs typeface="Open Sans"/>
                <a:sym typeface="Open Sans"/>
              </a:defRPr>
            </a:lvl8pPr>
            <a:lvl9pPr indent="-298450" lvl="8" marL="4114800" rtl="0">
              <a:spcBef>
                <a:spcPts val="1600"/>
              </a:spcBef>
              <a:spcAft>
                <a:spcPts val="1600"/>
              </a:spcAft>
              <a:buSzPts val="1100"/>
              <a:buChar char="■"/>
              <a:defRPr sz="1400">
                <a:solidFill>
                  <a:schemeClr val="dk1"/>
                </a:solidFill>
                <a:latin typeface="Open Sans"/>
                <a:ea typeface="Open Sans"/>
                <a:cs typeface="Open Sans"/>
                <a:sym typeface="Open Sans"/>
              </a:defRPr>
            </a:lvl9pPr>
          </a:lstStyle>
          <a:p/>
        </p:txBody>
      </p:sp>
      <p:sp>
        <p:nvSpPr>
          <p:cNvPr id="88" name="Google Shape;88;p18"/>
          <p:cNvSpPr txBox="1"/>
          <p:nvPr>
            <p:ph type="title"/>
          </p:nvPr>
        </p:nvSpPr>
        <p:spPr>
          <a:xfrm>
            <a:off x="457214" y="57150"/>
            <a:ext cx="8371800" cy="857400"/>
          </a:xfrm>
          <a:prstGeom prst="rect">
            <a:avLst/>
          </a:prstGeom>
          <a:noFill/>
          <a:ln>
            <a:noFill/>
          </a:ln>
        </p:spPr>
        <p:txBody>
          <a:bodyPr anchorCtr="0" anchor="ctr" bIns="68575" lIns="68575" spcFirstLastPara="1" rIns="68575" wrap="square" tIns="68575">
            <a:noAutofit/>
          </a:bodyPr>
          <a:lstStyle>
            <a:lvl1pPr lvl="0" rtl="0">
              <a:spcBef>
                <a:spcPts val="0"/>
              </a:spcBef>
              <a:spcAft>
                <a:spcPts val="0"/>
              </a:spcAft>
              <a:buSzPts val="1100"/>
              <a:buNone/>
              <a:defRPr sz="2400"/>
            </a:lvl1pPr>
            <a:lvl2pPr lvl="1" rtl="0">
              <a:spcBef>
                <a:spcPts val="0"/>
              </a:spcBef>
              <a:spcAft>
                <a:spcPts val="0"/>
              </a:spcAft>
              <a:buSzPts val="1100"/>
              <a:buNone/>
              <a:defRPr sz="1100"/>
            </a:lvl2pPr>
            <a:lvl3pPr lvl="2" rtl="0">
              <a:spcBef>
                <a:spcPts val="0"/>
              </a:spcBef>
              <a:spcAft>
                <a:spcPts val="0"/>
              </a:spcAft>
              <a:buSzPts val="1100"/>
              <a:buNone/>
              <a:defRPr sz="1100"/>
            </a:lvl3pPr>
            <a:lvl4pPr lvl="3" rtl="0">
              <a:spcBef>
                <a:spcPts val="0"/>
              </a:spcBef>
              <a:spcAft>
                <a:spcPts val="0"/>
              </a:spcAft>
              <a:buSzPts val="1100"/>
              <a:buNone/>
              <a:defRPr sz="1100"/>
            </a:lvl4pPr>
            <a:lvl5pPr lvl="4" rtl="0">
              <a:spcBef>
                <a:spcPts val="0"/>
              </a:spcBef>
              <a:spcAft>
                <a:spcPts val="0"/>
              </a:spcAft>
              <a:buSzPts val="1100"/>
              <a:buNone/>
              <a:defRPr sz="1100"/>
            </a:lvl5pPr>
            <a:lvl6pPr lvl="5" rtl="0">
              <a:spcBef>
                <a:spcPts val="0"/>
              </a:spcBef>
              <a:spcAft>
                <a:spcPts val="0"/>
              </a:spcAft>
              <a:buSzPts val="1100"/>
              <a:buNone/>
              <a:defRPr sz="1100"/>
            </a:lvl6pPr>
            <a:lvl7pPr lvl="6" rtl="0">
              <a:spcBef>
                <a:spcPts val="0"/>
              </a:spcBef>
              <a:spcAft>
                <a:spcPts val="0"/>
              </a:spcAft>
              <a:buSzPts val="1100"/>
              <a:buNone/>
              <a:defRPr sz="1100"/>
            </a:lvl7pPr>
            <a:lvl8pPr lvl="7" rtl="0">
              <a:spcBef>
                <a:spcPts val="0"/>
              </a:spcBef>
              <a:spcAft>
                <a:spcPts val="0"/>
              </a:spcAft>
              <a:buSzPts val="1100"/>
              <a:buNone/>
              <a:defRPr sz="1100"/>
            </a:lvl8pPr>
            <a:lvl9pPr lvl="8" rtl="0">
              <a:spcBef>
                <a:spcPts val="0"/>
              </a:spcBef>
              <a:spcAft>
                <a:spcPts val="0"/>
              </a:spcAft>
              <a:buSzPts val="1100"/>
              <a:buNone/>
              <a:defRPr sz="1100"/>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Chart">
  <p:cSld name="Title &amp; Chart">
    <p:spTree>
      <p:nvGrpSpPr>
        <p:cNvPr id="89" name="Shape 89"/>
        <p:cNvGrpSpPr/>
        <p:nvPr/>
      </p:nvGrpSpPr>
      <p:grpSpPr>
        <a:xfrm>
          <a:off x="0" y="0"/>
          <a:ext cx="0" cy="0"/>
          <a:chOff x="0" y="0"/>
          <a:chExt cx="0" cy="0"/>
        </a:xfrm>
      </p:grpSpPr>
      <p:sp>
        <p:nvSpPr>
          <p:cNvPr id="90" name="Google Shape;90;p19"/>
          <p:cNvSpPr txBox="1"/>
          <p:nvPr>
            <p:ph idx="1" type="body"/>
          </p:nvPr>
        </p:nvSpPr>
        <p:spPr>
          <a:xfrm>
            <a:off x="114301" y="4514852"/>
            <a:ext cx="8915400" cy="292800"/>
          </a:xfrm>
          <a:prstGeom prst="rect">
            <a:avLst/>
          </a:prstGeom>
          <a:noFill/>
          <a:ln>
            <a:noFill/>
          </a:ln>
        </p:spPr>
        <p:txBody>
          <a:bodyPr anchorCtr="0" anchor="b" bIns="68575" lIns="68575" spcFirstLastPara="1" rIns="68575" wrap="square" tIns="68575">
            <a:noAutofit/>
          </a:bodyPr>
          <a:lstStyle>
            <a:lvl1pPr indent="-228600" lvl="0" marL="457200" marR="0" rtl="0" algn="l">
              <a:lnSpc>
                <a:spcPct val="100000"/>
              </a:lnSpc>
              <a:spcBef>
                <a:spcPts val="0"/>
              </a:spcBef>
              <a:spcAft>
                <a:spcPts val="0"/>
              </a:spcAft>
              <a:buSzPts val="1100"/>
              <a:buFont typeface="Arial"/>
              <a:buNone/>
              <a:defRPr sz="600"/>
            </a:lvl1pPr>
            <a:lvl2pPr indent="-228600" lvl="1" marL="914400" rtl="0">
              <a:spcBef>
                <a:spcPts val="0"/>
              </a:spcBef>
              <a:spcAft>
                <a:spcPts val="0"/>
              </a:spcAft>
              <a:buSzPts val="1100"/>
              <a:buFont typeface="Open Sans"/>
              <a:buNone/>
              <a:defRPr sz="800"/>
            </a:lvl2pPr>
            <a:lvl3pPr indent="-228600" lvl="2" marL="1371600" rtl="0">
              <a:spcBef>
                <a:spcPts val="1600"/>
              </a:spcBef>
              <a:spcAft>
                <a:spcPts val="0"/>
              </a:spcAft>
              <a:buSzPts val="1100"/>
              <a:buFont typeface="Open Sans"/>
              <a:buNone/>
              <a:defRPr sz="800"/>
            </a:lvl3pPr>
            <a:lvl4pPr indent="-228600" lvl="3" marL="1828800" rtl="0">
              <a:spcBef>
                <a:spcPts val="1600"/>
              </a:spcBef>
              <a:spcAft>
                <a:spcPts val="0"/>
              </a:spcAft>
              <a:buSzPts val="1100"/>
              <a:buFont typeface="Open Sans"/>
              <a:buNone/>
              <a:defRPr sz="800"/>
            </a:lvl4pPr>
            <a:lvl5pPr indent="-228600" lvl="4" marL="2286000" rtl="0">
              <a:spcBef>
                <a:spcPts val="1600"/>
              </a:spcBef>
              <a:spcAft>
                <a:spcPts val="0"/>
              </a:spcAft>
              <a:buSzPts val="1100"/>
              <a:buFont typeface="Open Sans"/>
              <a:buNone/>
              <a:defRPr sz="800"/>
            </a:lvl5pPr>
            <a:lvl6pPr indent="-298450" lvl="5" marL="2743200" rtl="0">
              <a:spcBef>
                <a:spcPts val="1600"/>
              </a:spcBef>
              <a:spcAft>
                <a:spcPts val="0"/>
              </a:spcAft>
              <a:buSzPts val="1100"/>
              <a:buChar char="■"/>
              <a:defRPr sz="1400">
                <a:solidFill>
                  <a:schemeClr val="dk1"/>
                </a:solidFill>
                <a:latin typeface="Open Sans"/>
                <a:ea typeface="Open Sans"/>
                <a:cs typeface="Open Sans"/>
                <a:sym typeface="Open Sans"/>
              </a:defRPr>
            </a:lvl6pPr>
            <a:lvl7pPr indent="-298450" lvl="6" marL="3200400" rtl="0">
              <a:spcBef>
                <a:spcPts val="1600"/>
              </a:spcBef>
              <a:spcAft>
                <a:spcPts val="0"/>
              </a:spcAft>
              <a:buSzPts val="1100"/>
              <a:buChar char="●"/>
              <a:defRPr sz="1400">
                <a:solidFill>
                  <a:schemeClr val="dk1"/>
                </a:solidFill>
                <a:latin typeface="Open Sans"/>
                <a:ea typeface="Open Sans"/>
                <a:cs typeface="Open Sans"/>
                <a:sym typeface="Open Sans"/>
              </a:defRPr>
            </a:lvl7pPr>
            <a:lvl8pPr indent="-298450" lvl="7" marL="3657600" rtl="0">
              <a:spcBef>
                <a:spcPts val="1600"/>
              </a:spcBef>
              <a:spcAft>
                <a:spcPts val="0"/>
              </a:spcAft>
              <a:buSzPts val="1100"/>
              <a:buChar char="○"/>
              <a:defRPr sz="1400">
                <a:solidFill>
                  <a:schemeClr val="dk1"/>
                </a:solidFill>
                <a:latin typeface="Open Sans"/>
                <a:ea typeface="Open Sans"/>
                <a:cs typeface="Open Sans"/>
                <a:sym typeface="Open Sans"/>
              </a:defRPr>
            </a:lvl8pPr>
            <a:lvl9pPr indent="-298450" lvl="8" marL="4114800" rtl="0">
              <a:spcBef>
                <a:spcPts val="1600"/>
              </a:spcBef>
              <a:spcAft>
                <a:spcPts val="1600"/>
              </a:spcAft>
              <a:buSzPts val="1100"/>
              <a:buChar char="■"/>
              <a:defRPr sz="1400">
                <a:solidFill>
                  <a:schemeClr val="dk1"/>
                </a:solidFill>
                <a:latin typeface="Open Sans"/>
                <a:ea typeface="Open Sans"/>
                <a:cs typeface="Open Sans"/>
                <a:sym typeface="Open Sans"/>
              </a:defRPr>
            </a:lvl9pPr>
          </a:lstStyle>
          <a:p/>
        </p:txBody>
      </p:sp>
      <p:sp>
        <p:nvSpPr>
          <p:cNvPr id="91" name="Google Shape;91;p19"/>
          <p:cNvSpPr/>
          <p:nvPr>
            <p:ph idx="2" type="chart"/>
          </p:nvPr>
        </p:nvSpPr>
        <p:spPr>
          <a:xfrm>
            <a:off x="114301" y="1200150"/>
            <a:ext cx="8915400" cy="3241200"/>
          </a:xfrm>
          <a:prstGeom prst="rect">
            <a:avLst/>
          </a:prstGeom>
          <a:noFill/>
          <a:ln>
            <a:noFill/>
          </a:ln>
        </p:spPr>
        <p:txBody>
          <a:bodyPr anchorCtr="0" anchor="ctr" bIns="68575" lIns="68575" spcFirstLastPara="1" rIns="68575" wrap="square" tIns="68575">
            <a:noAutofit/>
          </a:bodyPr>
          <a:lstStyle>
            <a:lvl1pPr indent="0" lvl="0" marL="0" marR="0" rtl="0" algn="ctr">
              <a:spcBef>
                <a:spcPts val="0"/>
              </a:spcBef>
              <a:spcAft>
                <a:spcPts val="0"/>
              </a:spcAft>
              <a:buClr>
                <a:srgbClr val="7F7F7F"/>
              </a:buClr>
              <a:buSzPts val="1100"/>
              <a:buFont typeface="Open Sans"/>
              <a:buNone/>
              <a:defRPr b="0" i="0" sz="1400" u="none" cap="none" strike="noStrike">
                <a:solidFill>
                  <a:srgbClr val="7F7F7F"/>
                </a:solidFill>
                <a:latin typeface="Open Sans"/>
                <a:ea typeface="Open Sans"/>
                <a:cs typeface="Open Sans"/>
                <a:sym typeface="Open Sans"/>
              </a:defRPr>
            </a:lvl1pPr>
            <a:lvl2pPr indent="-69850" lvl="1" marL="342900" marR="0" rtl="0" algn="l">
              <a:spcBef>
                <a:spcPts val="0"/>
              </a:spcBef>
              <a:spcAft>
                <a:spcPts val="0"/>
              </a:spcAft>
              <a:buSzPts val="1100"/>
              <a:buChar char="○"/>
              <a:defRPr b="0" i="0" sz="1400" u="none" cap="none" strike="noStrike">
                <a:solidFill>
                  <a:schemeClr val="dk1"/>
                </a:solidFill>
                <a:latin typeface="Open Sans"/>
                <a:ea typeface="Open Sans"/>
                <a:cs typeface="Open Sans"/>
                <a:sym typeface="Open Sans"/>
              </a:defRPr>
            </a:lvl2pPr>
            <a:lvl3pPr indent="-69850" lvl="2" marL="685800" marR="0" rtl="0" algn="l">
              <a:spcBef>
                <a:spcPts val="0"/>
              </a:spcBef>
              <a:spcAft>
                <a:spcPts val="0"/>
              </a:spcAft>
              <a:buSzPts val="1100"/>
              <a:buChar char="■"/>
              <a:defRPr b="0" i="0" sz="1400" u="none" cap="none" strike="noStrike">
                <a:solidFill>
                  <a:schemeClr val="dk1"/>
                </a:solidFill>
                <a:latin typeface="Open Sans"/>
                <a:ea typeface="Open Sans"/>
                <a:cs typeface="Open Sans"/>
                <a:sym typeface="Open Sans"/>
              </a:defRPr>
            </a:lvl3pPr>
            <a:lvl4pPr indent="-69850" lvl="3" marL="1028700" marR="0" rtl="0" algn="l">
              <a:spcBef>
                <a:spcPts val="0"/>
              </a:spcBef>
              <a:spcAft>
                <a:spcPts val="0"/>
              </a:spcAft>
              <a:buSzPts val="1100"/>
              <a:buChar char="●"/>
              <a:defRPr b="0" i="0" sz="1400" u="none" cap="none" strike="noStrike">
                <a:solidFill>
                  <a:schemeClr val="dk1"/>
                </a:solidFill>
                <a:latin typeface="Open Sans"/>
                <a:ea typeface="Open Sans"/>
                <a:cs typeface="Open Sans"/>
                <a:sym typeface="Open Sans"/>
              </a:defRPr>
            </a:lvl4pPr>
            <a:lvl5pPr indent="-69850" lvl="4" marL="1371600" marR="0" rtl="0" algn="l">
              <a:spcBef>
                <a:spcPts val="0"/>
              </a:spcBef>
              <a:spcAft>
                <a:spcPts val="0"/>
              </a:spcAft>
              <a:buSzPts val="1100"/>
              <a:buChar char="○"/>
              <a:defRPr b="0" i="0" sz="1400" u="none" cap="none" strike="noStrike">
                <a:solidFill>
                  <a:schemeClr val="dk1"/>
                </a:solidFill>
                <a:latin typeface="Open Sans"/>
                <a:ea typeface="Open Sans"/>
                <a:cs typeface="Open Sans"/>
                <a:sym typeface="Open Sans"/>
              </a:defRPr>
            </a:lvl5pPr>
            <a:lvl6pPr indent="-69850" lvl="5" marL="1714500" marR="0" rtl="0" algn="l">
              <a:spcBef>
                <a:spcPts val="0"/>
              </a:spcBef>
              <a:spcAft>
                <a:spcPts val="0"/>
              </a:spcAft>
              <a:buSzPts val="1100"/>
              <a:buChar char="■"/>
              <a:defRPr b="0" i="0" sz="1400" u="none" cap="none" strike="noStrike">
                <a:solidFill>
                  <a:schemeClr val="dk1"/>
                </a:solidFill>
                <a:latin typeface="Open Sans"/>
                <a:ea typeface="Open Sans"/>
                <a:cs typeface="Open Sans"/>
                <a:sym typeface="Open Sans"/>
              </a:defRPr>
            </a:lvl6pPr>
            <a:lvl7pPr indent="-69850" lvl="6" marL="2057400" marR="0" rtl="0" algn="l">
              <a:spcBef>
                <a:spcPts val="0"/>
              </a:spcBef>
              <a:spcAft>
                <a:spcPts val="0"/>
              </a:spcAft>
              <a:buSzPts val="1100"/>
              <a:buChar char="●"/>
              <a:defRPr b="0" i="0" sz="1400" u="none" cap="none" strike="noStrike">
                <a:solidFill>
                  <a:schemeClr val="dk1"/>
                </a:solidFill>
                <a:latin typeface="Open Sans"/>
                <a:ea typeface="Open Sans"/>
                <a:cs typeface="Open Sans"/>
                <a:sym typeface="Open Sans"/>
              </a:defRPr>
            </a:lvl7pPr>
            <a:lvl8pPr indent="-69850" lvl="7" marL="2400300" marR="0" rtl="0" algn="l">
              <a:spcBef>
                <a:spcPts val="0"/>
              </a:spcBef>
              <a:spcAft>
                <a:spcPts val="0"/>
              </a:spcAft>
              <a:buSzPts val="1100"/>
              <a:buChar char="○"/>
              <a:defRPr b="0" i="0" sz="1400" u="none" cap="none" strike="noStrike">
                <a:solidFill>
                  <a:schemeClr val="dk1"/>
                </a:solidFill>
                <a:latin typeface="Open Sans"/>
                <a:ea typeface="Open Sans"/>
                <a:cs typeface="Open Sans"/>
                <a:sym typeface="Open Sans"/>
              </a:defRPr>
            </a:lvl8pPr>
            <a:lvl9pPr indent="-69850" lvl="8" marL="2743200" marR="0" rtl="0" algn="l">
              <a:spcBef>
                <a:spcPts val="0"/>
              </a:spcBef>
              <a:spcAft>
                <a:spcPts val="0"/>
              </a:spcAft>
              <a:buSzPts val="1100"/>
              <a:buChar char="■"/>
              <a:defRPr b="0" i="0" sz="1400" u="none" cap="none" strike="noStrike">
                <a:solidFill>
                  <a:schemeClr val="dk1"/>
                </a:solidFill>
                <a:latin typeface="Open Sans"/>
                <a:ea typeface="Open Sans"/>
                <a:cs typeface="Open Sans"/>
                <a:sym typeface="Open Sans"/>
              </a:defRPr>
            </a:lvl9pPr>
          </a:lstStyle>
          <a:p/>
        </p:txBody>
      </p:sp>
      <p:sp>
        <p:nvSpPr>
          <p:cNvPr id="92" name="Google Shape;92;p19"/>
          <p:cNvSpPr txBox="1"/>
          <p:nvPr>
            <p:ph type="title"/>
          </p:nvPr>
        </p:nvSpPr>
        <p:spPr>
          <a:xfrm>
            <a:off x="114301" y="317274"/>
            <a:ext cx="8921700" cy="3732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100"/>
              <a:buNone/>
              <a:defRPr b="0" sz="2400">
                <a:solidFill>
                  <a:schemeClr val="dk1"/>
                </a:solidFill>
              </a:defRPr>
            </a:lvl1pPr>
            <a:lvl2pPr lvl="1" rtl="0">
              <a:spcBef>
                <a:spcPts val="0"/>
              </a:spcBef>
              <a:spcAft>
                <a:spcPts val="0"/>
              </a:spcAft>
              <a:buSzPts val="1100"/>
              <a:buNone/>
              <a:defRPr sz="1100"/>
            </a:lvl2pPr>
            <a:lvl3pPr lvl="2" rtl="0">
              <a:spcBef>
                <a:spcPts val="0"/>
              </a:spcBef>
              <a:spcAft>
                <a:spcPts val="0"/>
              </a:spcAft>
              <a:buSzPts val="1100"/>
              <a:buNone/>
              <a:defRPr sz="1100"/>
            </a:lvl3pPr>
            <a:lvl4pPr lvl="3" rtl="0">
              <a:spcBef>
                <a:spcPts val="0"/>
              </a:spcBef>
              <a:spcAft>
                <a:spcPts val="0"/>
              </a:spcAft>
              <a:buSzPts val="1100"/>
              <a:buNone/>
              <a:defRPr sz="1100"/>
            </a:lvl4pPr>
            <a:lvl5pPr lvl="4" rtl="0">
              <a:spcBef>
                <a:spcPts val="0"/>
              </a:spcBef>
              <a:spcAft>
                <a:spcPts val="0"/>
              </a:spcAft>
              <a:buSzPts val="1100"/>
              <a:buNone/>
              <a:defRPr sz="1100"/>
            </a:lvl5pPr>
            <a:lvl6pPr lvl="5" rtl="0">
              <a:spcBef>
                <a:spcPts val="0"/>
              </a:spcBef>
              <a:spcAft>
                <a:spcPts val="0"/>
              </a:spcAft>
              <a:buSzPts val="1100"/>
              <a:buNone/>
              <a:defRPr sz="1100"/>
            </a:lvl6pPr>
            <a:lvl7pPr lvl="6" rtl="0">
              <a:spcBef>
                <a:spcPts val="0"/>
              </a:spcBef>
              <a:spcAft>
                <a:spcPts val="0"/>
              </a:spcAft>
              <a:buSzPts val="1100"/>
              <a:buNone/>
              <a:defRPr sz="1100"/>
            </a:lvl7pPr>
            <a:lvl8pPr lvl="7" rtl="0">
              <a:spcBef>
                <a:spcPts val="0"/>
              </a:spcBef>
              <a:spcAft>
                <a:spcPts val="0"/>
              </a:spcAft>
              <a:buSzPts val="1100"/>
              <a:buNone/>
              <a:defRPr sz="1100"/>
            </a:lvl8pPr>
            <a:lvl9pPr lvl="8" rtl="0">
              <a:spcBef>
                <a:spcPts val="0"/>
              </a:spcBef>
              <a:spcAft>
                <a:spcPts val="0"/>
              </a:spcAft>
              <a:buSzPts val="1100"/>
              <a:buNone/>
              <a:defRPr sz="1100"/>
            </a:lvl9pPr>
          </a:lstStyle>
          <a:p/>
        </p:txBody>
      </p:sp>
      <p:sp>
        <p:nvSpPr>
          <p:cNvPr id="93" name="Google Shape;93;p19"/>
          <p:cNvSpPr txBox="1"/>
          <p:nvPr>
            <p:ph idx="3" type="body"/>
          </p:nvPr>
        </p:nvSpPr>
        <p:spPr>
          <a:xfrm>
            <a:off x="114302" y="802489"/>
            <a:ext cx="8915400" cy="307200"/>
          </a:xfrm>
          <a:prstGeom prst="rect">
            <a:avLst/>
          </a:prstGeom>
          <a:noFill/>
          <a:ln>
            <a:noFill/>
          </a:ln>
        </p:spPr>
        <p:txBody>
          <a:bodyPr anchorCtr="0" anchor="t" bIns="68575" lIns="68575" spcFirstLastPara="1" rIns="68575" wrap="square" tIns="68575">
            <a:noAutofit/>
          </a:bodyPr>
          <a:lstStyle>
            <a:lvl1pPr indent="-228600" lvl="0" marL="457200" rtl="0">
              <a:spcBef>
                <a:spcPts val="0"/>
              </a:spcBef>
              <a:spcAft>
                <a:spcPts val="0"/>
              </a:spcAft>
              <a:buClr>
                <a:srgbClr val="7F7F7F"/>
              </a:buClr>
              <a:buSzPts val="1100"/>
              <a:buFont typeface="Open Sans"/>
              <a:buNone/>
              <a:defRPr sz="1800">
                <a:solidFill>
                  <a:srgbClr val="7F7F7F"/>
                </a:solidFill>
                <a:latin typeface="Open Sans"/>
                <a:ea typeface="Open Sans"/>
                <a:cs typeface="Open Sans"/>
                <a:sym typeface="Open Sans"/>
              </a:defRPr>
            </a:lvl1pPr>
            <a:lvl2pPr indent="-298450" lvl="1" marL="914400" rtl="0">
              <a:spcBef>
                <a:spcPts val="1600"/>
              </a:spcBef>
              <a:spcAft>
                <a:spcPts val="0"/>
              </a:spcAft>
              <a:buSzPts val="1100"/>
              <a:buChar char="○"/>
              <a:defRPr sz="1800">
                <a:solidFill>
                  <a:schemeClr val="dk1"/>
                </a:solidFill>
                <a:latin typeface="Open Sans"/>
                <a:ea typeface="Open Sans"/>
                <a:cs typeface="Open Sans"/>
                <a:sym typeface="Open Sans"/>
              </a:defRPr>
            </a:lvl2pPr>
            <a:lvl3pPr indent="-298450" lvl="2" marL="1371600" rtl="0">
              <a:spcBef>
                <a:spcPts val="1600"/>
              </a:spcBef>
              <a:spcAft>
                <a:spcPts val="0"/>
              </a:spcAft>
              <a:buSzPts val="1100"/>
              <a:buChar char="■"/>
              <a:defRPr sz="1500">
                <a:solidFill>
                  <a:schemeClr val="dk1"/>
                </a:solidFill>
                <a:latin typeface="Open Sans"/>
                <a:ea typeface="Open Sans"/>
                <a:cs typeface="Open Sans"/>
                <a:sym typeface="Open Sans"/>
              </a:defRPr>
            </a:lvl3pPr>
            <a:lvl4pPr indent="-298450" lvl="3" marL="1828800" rtl="0">
              <a:spcBef>
                <a:spcPts val="1600"/>
              </a:spcBef>
              <a:spcAft>
                <a:spcPts val="0"/>
              </a:spcAft>
              <a:buSzPts val="1100"/>
              <a:buChar char="●"/>
              <a:defRPr sz="1400">
                <a:solidFill>
                  <a:schemeClr val="dk1"/>
                </a:solidFill>
                <a:latin typeface="Open Sans"/>
                <a:ea typeface="Open Sans"/>
                <a:cs typeface="Open Sans"/>
                <a:sym typeface="Open Sans"/>
              </a:defRPr>
            </a:lvl4pPr>
            <a:lvl5pPr indent="-298450" lvl="4" marL="2286000" rtl="0">
              <a:spcBef>
                <a:spcPts val="1600"/>
              </a:spcBef>
              <a:spcAft>
                <a:spcPts val="0"/>
              </a:spcAft>
              <a:buSzPts val="1100"/>
              <a:buChar char="○"/>
              <a:defRPr sz="1400">
                <a:solidFill>
                  <a:schemeClr val="dk1"/>
                </a:solidFill>
                <a:latin typeface="Open Sans"/>
                <a:ea typeface="Open Sans"/>
                <a:cs typeface="Open Sans"/>
                <a:sym typeface="Open Sans"/>
              </a:defRPr>
            </a:lvl5pPr>
            <a:lvl6pPr indent="-298450" lvl="5" marL="2743200" rtl="0">
              <a:spcBef>
                <a:spcPts val="1600"/>
              </a:spcBef>
              <a:spcAft>
                <a:spcPts val="0"/>
              </a:spcAft>
              <a:buSzPts val="1100"/>
              <a:buChar char="■"/>
              <a:defRPr sz="1400">
                <a:solidFill>
                  <a:schemeClr val="dk1"/>
                </a:solidFill>
                <a:latin typeface="Open Sans"/>
                <a:ea typeface="Open Sans"/>
                <a:cs typeface="Open Sans"/>
                <a:sym typeface="Open Sans"/>
              </a:defRPr>
            </a:lvl6pPr>
            <a:lvl7pPr indent="-298450" lvl="6" marL="3200400" rtl="0">
              <a:spcBef>
                <a:spcPts val="1600"/>
              </a:spcBef>
              <a:spcAft>
                <a:spcPts val="0"/>
              </a:spcAft>
              <a:buSzPts val="1100"/>
              <a:buChar char="●"/>
              <a:defRPr sz="1400">
                <a:solidFill>
                  <a:schemeClr val="dk1"/>
                </a:solidFill>
                <a:latin typeface="Open Sans"/>
                <a:ea typeface="Open Sans"/>
                <a:cs typeface="Open Sans"/>
                <a:sym typeface="Open Sans"/>
              </a:defRPr>
            </a:lvl7pPr>
            <a:lvl8pPr indent="-298450" lvl="7" marL="3657600" rtl="0">
              <a:spcBef>
                <a:spcPts val="1600"/>
              </a:spcBef>
              <a:spcAft>
                <a:spcPts val="0"/>
              </a:spcAft>
              <a:buSzPts val="1100"/>
              <a:buChar char="○"/>
              <a:defRPr sz="1400">
                <a:solidFill>
                  <a:schemeClr val="dk1"/>
                </a:solidFill>
                <a:latin typeface="Open Sans"/>
                <a:ea typeface="Open Sans"/>
                <a:cs typeface="Open Sans"/>
                <a:sym typeface="Open Sans"/>
              </a:defRPr>
            </a:lvl8pPr>
            <a:lvl9pPr indent="-298450" lvl="8" marL="4114800" rtl="0">
              <a:spcBef>
                <a:spcPts val="1600"/>
              </a:spcBef>
              <a:spcAft>
                <a:spcPts val="1600"/>
              </a:spcAft>
              <a:buSzPts val="1100"/>
              <a:buChar char="■"/>
              <a:defRPr sz="1400">
                <a:solidFill>
                  <a:schemeClr val="dk1"/>
                </a:solidFill>
                <a:latin typeface="Open Sans"/>
                <a:ea typeface="Open Sans"/>
                <a:cs typeface="Open Sans"/>
                <a:sym typeface="Open Sans"/>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1"/>
                                        </p:tgtEl>
                                        <p:attrNameLst>
                                          <p:attrName>style.visibility</p:attrName>
                                        </p:attrNameLst>
                                      </p:cBhvr>
                                      <p:to>
                                        <p:strVal val="visible"/>
                                      </p:to>
                                    </p:set>
                                    <p:animEffect filter="fade" transition="in">
                                      <p:cBhvr>
                                        <p:cTn dur="500"/>
                                        <p:tgtEl>
                                          <p:spTgt spid="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pact Slide 1" showMasterSp="0">
  <p:cSld name="Impact Slide 1">
    <p:bg>
      <p:bgPr>
        <a:solidFill>
          <a:srgbClr val="FFFFFF"/>
        </a:solidFill>
      </p:bgPr>
    </p:bg>
    <p:spTree>
      <p:nvGrpSpPr>
        <p:cNvPr id="94" name="Shape 94"/>
        <p:cNvGrpSpPr/>
        <p:nvPr/>
      </p:nvGrpSpPr>
      <p:grpSpPr>
        <a:xfrm>
          <a:off x="0" y="0"/>
          <a:ext cx="0" cy="0"/>
          <a:chOff x="0" y="0"/>
          <a:chExt cx="0" cy="0"/>
        </a:xfrm>
      </p:grpSpPr>
      <p:sp>
        <p:nvSpPr>
          <p:cNvPr id="95" name="Google Shape;95;p20"/>
          <p:cNvSpPr/>
          <p:nvPr/>
        </p:nvSpPr>
        <p:spPr>
          <a:xfrm>
            <a:off x="0" y="1200150"/>
            <a:ext cx="9144000" cy="1462500"/>
          </a:xfrm>
          <a:prstGeom prst="rect">
            <a:avLst/>
          </a:prstGeom>
          <a:solidFill>
            <a:schemeClr val="accent1">
              <a:alpha val="84710"/>
            </a:schemeClr>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Open Sans"/>
              <a:ea typeface="Open Sans"/>
              <a:cs typeface="Open Sans"/>
              <a:sym typeface="Open Sans"/>
            </a:endParaRPr>
          </a:p>
        </p:txBody>
      </p:sp>
      <p:sp>
        <p:nvSpPr>
          <p:cNvPr id="96" name="Google Shape;96;p20"/>
          <p:cNvSpPr/>
          <p:nvPr/>
        </p:nvSpPr>
        <p:spPr>
          <a:xfrm>
            <a:off x="8837024" y="4940828"/>
            <a:ext cx="251400" cy="8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fld id="{00000000-1234-1234-1234-123412341234}" type="slidenum">
              <a:rPr b="1" i="0" lang="en" sz="800" u="none" cap="none" strike="noStrike">
                <a:solidFill>
                  <a:schemeClr val="lt1"/>
                </a:solidFill>
                <a:latin typeface="Open Sans"/>
                <a:ea typeface="Open Sans"/>
                <a:cs typeface="Open Sans"/>
                <a:sym typeface="Open Sans"/>
              </a:rPr>
              <a:t>‹#›</a:t>
            </a:fld>
            <a:endParaRPr b="1" i="0" sz="600" u="none" cap="none" strike="noStrike">
              <a:solidFill>
                <a:schemeClr val="lt1"/>
              </a:solidFill>
              <a:latin typeface="Open Sans"/>
              <a:ea typeface="Open Sans"/>
              <a:cs typeface="Open Sans"/>
              <a:sym typeface="Open Sans"/>
            </a:endParaRPr>
          </a:p>
        </p:txBody>
      </p:sp>
      <p:sp>
        <p:nvSpPr>
          <p:cNvPr id="97" name="Google Shape;97;p20"/>
          <p:cNvSpPr txBox="1"/>
          <p:nvPr/>
        </p:nvSpPr>
        <p:spPr>
          <a:xfrm>
            <a:off x="7426234" y="4911636"/>
            <a:ext cx="1466400" cy="150000"/>
          </a:xfrm>
          <a:prstGeom prst="rect">
            <a:avLst/>
          </a:prstGeom>
          <a:noFill/>
          <a:ln>
            <a:noFill/>
          </a:ln>
        </p:spPr>
        <p:txBody>
          <a:bodyPr anchorCtr="0" anchor="t" bIns="34275" lIns="68575" spcFirstLastPara="1" rIns="68575" wrap="square" tIns="34275">
            <a:noAutofit/>
          </a:bodyPr>
          <a:lstStyle/>
          <a:p>
            <a:pPr indent="0" lvl="0" marL="0" marR="0" rtl="0" algn="r">
              <a:spcBef>
                <a:spcPts val="0"/>
              </a:spcBef>
              <a:spcAft>
                <a:spcPts val="0"/>
              </a:spcAft>
              <a:buNone/>
            </a:pPr>
            <a:r>
              <a:rPr b="0" i="0" lang="en" sz="500" u="none" cap="none" strike="noStrike">
                <a:solidFill>
                  <a:schemeClr val="lt1"/>
                </a:solidFill>
                <a:latin typeface="Open Sans"/>
                <a:ea typeface="Open Sans"/>
                <a:cs typeface="Open Sans"/>
                <a:sym typeface="Open Sans"/>
              </a:rPr>
              <a:t>© 2015 BIA/Kelsey. All Rights Reserved.    |</a:t>
            </a:r>
            <a:endParaRPr b="0" i="0" sz="500" u="none" cap="none" strike="noStrike">
              <a:solidFill>
                <a:schemeClr val="lt1"/>
              </a:solidFill>
              <a:latin typeface="Open Sans"/>
              <a:ea typeface="Open Sans"/>
              <a:cs typeface="Open Sans"/>
              <a:sym typeface="Open Sans"/>
            </a:endParaRPr>
          </a:p>
        </p:txBody>
      </p:sp>
      <p:sp>
        <p:nvSpPr>
          <p:cNvPr id="98" name="Google Shape;98;p20"/>
          <p:cNvSpPr txBox="1"/>
          <p:nvPr>
            <p:ph idx="1" type="body"/>
          </p:nvPr>
        </p:nvSpPr>
        <p:spPr>
          <a:xfrm>
            <a:off x="114300" y="1260419"/>
            <a:ext cx="8915400" cy="1341900"/>
          </a:xfrm>
          <a:prstGeom prst="rect">
            <a:avLst/>
          </a:prstGeom>
          <a:noFill/>
          <a:ln>
            <a:noFill/>
          </a:ln>
        </p:spPr>
        <p:txBody>
          <a:bodyPr anchorCtr="0" anchor="ctr" bIns="68575" lIns="68575" spcFirstLastPara="1" rIns="68575" wrap="square" tIns="68575">
            <a:noAutofit/>
          </a:bodyPr>
          <a:lstStyle>
            <a:lvl1pPr indent="-228600" lvl="0" marL="457200" rtl="0" algn="r">
              <a:spcBef>
                <a:spcPts val="0"/>
              </a:spcBef>
              <a:spcAft>
                <a:spcPts val="0"/>
              </a:spcAft>
              <a:buClr>
                <a:schemeClr val="lt1"/>
              </a:buClr>
              <a:buSzPts val="1100"/>
              <a:buFont typeface="Open Sans"/>
              <a:buNone/>
              <a:defRPr sz="2700">
                <a:solidFill>
                  <a:schemeClr val="lt1"/>
                </a:solidFill>
              </a:defRPr>
            </a:lvl1pPr>
            <a:lvl2pPr indent="-228600" lvl="1" marL="914400" rtl="0">
              <a:spcBef>
                <a:spcPts val="1600"/>
              </a:spcBef>
              <a:spcAft>
                <a:spcPts val="0"/>
              </a:spcAft>
              <a:buSzPts val="1100"/>
              <a:buFont typeface="Arial"/>
              <a:buNone/>
              <a:defRPr sz="1100"/>
            </a:lvl2pPr>
            <a:lvl3pPr indent="-298450" lvl="2" marL="1371600" rtl="0">
              <a:spcBef>
                <a:spcPts val="1600"/>
              </a:spcBef>
              <a:spcAft>
                <a:spcPts val="0"/>
              </a:spcAft>
              <a:buSzPts val="1100"/>
              <a:buChar char="■"/>
              <a:defRPr sz="1500">
                <a:solidFill>
                  <a:schemeClr val="dk1"/>
                </a:solidFill>
                <a:latin typeface="Open Sans"/>
                <a:ea typeface="Open Sans"/>
                <a:cs typeface="Open Sans"/>
                <a:sym typeface="Open Sans"/>
              </a:defRPr>
            </a:lvl3pPr>
            <a:lvl4pPr indent="-298450" lvl="3" marL="1828800" rtl="0">
              <a:spcBef>
                <a:spcPts val="1600"/>
              </a:spcBef>
              <a:spcAft>
                <a:spcPts val="0"/>
              </a:spcAft>
              <a:buSzPts val="1100"/>
              <a:buChar char="●"/>
              <a:defRPr sz="1400">
                <a:solidFill>
                  <a:schemeClr val="dk1"/>
                </a:solidFill>
                <a:latin typeface="Open Sans"/>
                <a:ea typeface="Open Sans"/>
                <a:cs typeface="Open Sans"/>
                <a:sym typeface="Open Sans"/>
              </a:defRPr>
            </a:lvl4pPr>
            <a:lvl5pPr indent="-298450" lvl="4" marL="2286000" rtl="0">
              <a:spcBef>
                <a:spcPts val="1600"/>
              </a:spcBef>
              <a:spcAft>
                <a:spcPts val="0"/>
              </a:spcAft>
              <a:buSzPts val="1100"/>
              <a:buChar char="○"/>
              <a:defRPr sz="1400">
                <a:solidFill>
                  <a:schemeClr val="dk1"/>
                </a:solidFill>
                <a:latin typeface="Open Sans"/>
                <a:ea typeface="Open Sans"/>
                <a:cs typeface="Open Sans"/>
                <a:sym typeface="Open Sans"/>
              </a:defRPr>
            </a:lvl5pPr>
            <a:lvl6pPr indent="-298450" lvl="5" marL="2743200" rtl="0">
              <a:spcBef>
                <a:spcPts val="1600"/>
              </a:spcBef>
              <a:spcAft>
                <a:spcPts val="0"/>
              </a:spcAft>
              <a:buSzPts val="1100"/>
              <a:buChar char="■"/>
              <a:defRPr sz="1400">
                <a:solidFill>
                  <a:schemeClr val="dk1"/>
                </a:solidFill>
                <a:latin typeface="Open Sans"/>
                <a:ea typeface="Open Sans"/>
                <a:cs typeface="Open Sans"/>
                <a:sym typeface="Open Sans"/>
              </a:defRPr>
            </a:lvl6pPr>
            <a:lvl7pPr indent="-298450" lvl="6" marL="3200400" rtl="0">
              <a:spcBef>
                <a:spcPts val="1600"/>
              </a:spcBef>
              <a:spcAft>
                <a:spcPts val="0"/>
              </a:spcAft>
              <a:buSzPts val="1100"/>
              <a:buChar char="●"/>
              <a:defRPr sz="1400">
                <a:solidFill>
                  <a:schemeClr val="dk1"/>
                </a:solidFill>
                <a:latin typeface="Open Sans"/>
                <a:ea typeface="Open Sans"/>
                <a:cs typeface="Open Sans"/>
                <a:sym typeface="Open Sans"/>
              </a:defRPr>
            </a:lvl7pPr>
            <a:lvl8pPr indent="-298450" lvl="7" marL="3657600" rtl="0">
              <a:spcBef>
                <a:spcPts val="1600"/>
              </a:spcBef>
              <a:spcAft>
                <a:spcPts val="0"/>
              </a:spcAft>
              <a:buSzPts val="1100"/>
              <a:buChar char="○"/>
              <a:defRPr sz="1400">
                <a:solidFill>
                  <a:schemeClr val="dk1"/>
                </a:solidFill>
                <a:latin typeface="Open Sans"/>
                <a:ea typeface="Open Sans"/>
                <a:cs typeface="Open Sans"/>
                <a:sym typeface="Open Sans"/>
              </a:defRPr>
            </a:lvl8pPr>
            <a:lvl9pPr indent="-298450" lvl="8" marL="4114800" rtl="0">
              <a:spcBef>
                <a:spcPts val="1600"/>
              </a:spcBef>
              <a:spcAft>
                <a:spcPts val="1600"/>
              </a:spcAft>
              <a:buSzPts val="1100"/>
              <a:buChar char="■"/>
              <a:defRPr sz="1400">
                <a:solidFill>
                  <a:schemeClr val="dk1"/>
                </a:solidFill>
                <a:latin typeface="Open Sans"/>
                <a:ea typeface="Open Sans"/>
                <a:cs typeface="Open Sans"/>
                <a:sym typeface="Open Sans"/>
              </a:defRPr>
            </a:lvl9pPr>
          </a:lstStyle>
          <a:p/>
        </p:txBody>
      </p:sp>
      <p:pic>
        <p:nvPicPr>
          <p:cNvPr id="99" name="Google Shape;99;p20"/>
          <p:cNvPicPr preferRelativeResize="0"/>
          <p:nvPr/>
        </p:nvPicPr>
        <p:blipFill rotWithShape="1">
          <a:blip r:embed="rId2">
            <a:alphaModFix/>
          </a:blip>
          <a:srcRect b="0" l="0" r="0" t="0"/>
          <a:stretch/>
        </p:blipFill>
        <p:spPr>
          <a:xfrm>
            <a:off x="100048" y="4775512"/>
            <a:ext cx="425100" cy="2967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500"/>
                                        <p:tgtEl>
                                          <p:spTgt spid="95"/>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98">
                                            <p:txEl>
                                              <p:pRg end="0" st="0"/>
                                            </p:txEl>
                                          </p:spTgt>
                                        </p:tgtEl>
                                        <p:attrNameLst>
                                          <p:attrName>style.visibility</p:attrName>
                                        </p:attrNameLst>
                                      </p:cBhvr>
                                      <p:to>
                                        <p:strVal val="visible"/>
                                      </p:to>
                                    </p:set>
                                    <p:animEffect filter="fade" transition="in">
                                      <p:cBhvr>
                                        <p:cTn dur="500"/>
                                        <p:tgtEl>
                                          <p:spTgt spid="98">
                                            <p:txEl>
                                              <p:pRg end="0" st="0"/>
                                            </p:txEl>
                                          </p:spTgt>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98">
                                            <p:txEl>
                                              <p:pRg end="1" st="1"/>
                                            </p:txEl>
                                          </p:spTgt>
                                        </p:tgtEl>
                                        <p:attrNameLst>
                                          <p:attrName>style.visibility</p:attrName>
                                        </p:attrNameLst>
                                      </p:cBhvr>
                                      <p:to>
                                        <p:strVal val="visible"/>
                                      </p:to>
                                    </p:set>
                                    <p:animEffect filter="fade" transition="in">
                                      <p:cBhvr>
                                        <p:cTn dur="500"/>
                                        <p:tgtEl>
                                          <p:spTgt spid="98">
                                            <p:txEl>
                                              <p:pRg end="1" st="1"/>
                                            </p:txEl>
                                          </p:spTgt>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98">
                                            <p:txEl>
                                              <p:pRg end="2" st="2"/>
                                            </p:txEl>
                                          </p:spTgt>
                                        </p:tgtEl>
                                        <p:attrNameLst>
                                          <p:attrName>style.visibility</p:attrName>
                                        </p:attrNameLst>
                                      </p:cBhvr>
                                      <p:to>
                                        <p:strVal val="visible"/>
                                      </p:to>
                                    </p:set>
                                    <p:animEffect filter="fade" transition="in">
                                      <p:cBhvr>
                                        <p:cTn dur="500"/>
                                        <p:tgtEl>
                                          <p:spTgt spid="98">
                                            <p:txEl>
                                              <p:pRg end="2" st="2"/>
                                            </p:txEl>
                                          </p:spTgt>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98">
                                            <p:txEl>
                                              <p:pRg end="3" st="3"/>
                                            </p:txEl>
                                          </p:spTgt>
                                        </p:tgtEl>
                                        <p:attrNameLst>
                                          <p:attrName>style.visibility</p:attrName>
                                        </p:attrNameLst>
                                      </p:cBhvr>
                                      <p:to>
                                        <p:strVal val="visible"/>
                                      </p:to>
                                    </p:set>
                                    <p:animEffect filter="fade" transition="in">
                                      <p:cBhvr>
                                        <p:cTn dur="500"/>
                                        <p:tgtEl>
                                          <p:spTgt spid="98">
                                            <p:txEl>
                                              <p:pRg end="3" st="3"/>
                                            </p:txEl>
                                          </p:spTgt>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98">
                                            <p:txEl>
                                              <p:pRg end="4" st="4"/>
                                            </p:txEl>
                                          </p:spTgt>
                                        </p:tgtEl>
                                        <p:attrNameLst>
                                          <p:attrName>style.visibility</p:attrName>
                                        </p:attrNameLst>
                                      </p:cBhvr>
                                      <p:to>
                                        <p:strVal val="visible"/>
                                      </p:to>
                                    </p:set>
                                    <p:animEffect filter="fade" transition="in">
                                      <p:cBhvr>
                                        <p:cTn dur="500"/>
                                        <p:tgtEl>
                                          <p:spTgt spid="98">
                                            <p:txEl>
                                              <p:pRg end="4" st="4"/>
                                            </p:txEl>
                                          </p:spTgt>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98">
                                            <p:txEl>
                                              <p:pRg end="5" st="5"/>
                                            </p:txEl>
                                          </p:spTgt>
                                        </p:tgtEl>
                                        <p:attrNameLst>
                                          <p:attrName>style.visibility</p:attrName>
                                        </p:attrNameLst>
                                      </p:cBhvr>
                                      <p:to>
                                        <p:strVal val="visible"/>
                                      </p:to>
                                    </p:set>
                                    <p:animEffect filter="fade" transition="in">
                                      <p:cBhvr>
                                        <p:cTn dur="500"/>
                                        <p:tgtEl>
                                          <p:spTgt spid="98">
                                            <p:txEl>
                                              <p:pRg end="5" st="5"/>
                                            </p:txEl>
                                          </p:spTgt>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98">
                                            <p:txEl>
                                              <p:pRg end="6" st="6"/>
                                            </p:txEl>
                                          </p:spTgt>
                                        </p:tgtEl>
                                        <p:attrNameLst>
                                          <p:attrName>style.visibility</p:attrName>
                                        </p:attrNameLst>
                                      </p:cBhvr>
                                      <p:to>
                                        <p:strVal val="visible"/>
                                      </p:to>
                                    </p:set>
                                    <p:animEffect filter="fade" transition="in">
                                      <p:cBhvr>
                                        <p:cTn dur="500"/>
                                        <p:tgtEl>
                                          <p:spTgt spid="98">
                                            <p:txEl>
                                              <p:pRg end="6" st="6"/>
                                            </p:txEl>
                                          </p:spTgt>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98">
                                            <p:txEl>
                                              <p:pRg end="7" st="7"/>
                                            </p:txEl>
                                          </p:spTgt>
                                        </p:tgtEl>
                                        <p:attrNameLst>
                                          <p:attrName>style.visibility</p:attrName>
                                        </p:attrNameLst>
                                      </p:cBhvr>
                                      <p:to>
                                        <p:strVal val="visible"/>
                                      </p:to>
                                    </p:set>
                                    <p:animEffect filter="fade" transition="in">
                                      <p:cBhvr>
                                        <p:cTn dur="500"/>
                                        <p:tgtEl>
                                          <p:spTgt spid="98">
                                            <p:txEl>
                                              <p:pRg end="7" st="7"/>
                                            </p:txEl>
                                          </p:spTgt>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98">
                                            <p:txEl>
                                              <p:pRg end="8" st="8"/>
                                            </p:txEl>
                                          </p:spTgt>
                                        </p:tgtEl>
                                        <p:attrNameLst>
                                          <p:attrName>style.visibility</p:attrName>
                                        </p:attrNameLst>
                                      </p:cBhvr>
                                      <p:to>
                                        <p:strVal val="visible"/>
                                      </p:to>
                                    </p:set>
                                    <p:animEffect filter="fade" transition="in">
                                      <p:cBhvr>
                                        <p:cTn dur="500"/>
                                        <p:tgtEl>
                                          <p:spTgt spid="98">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p:cSld name="CUSTOM">
    <p:spTree>
      <p:nvGrpSpPr>
        <p:cNvPr id="100" name="Shape 100"/>
        <p:cNvGrpSpPr/>
        <p:nvPr/>
      </p:nvGrpSpPr>
      <p:grpSpPr>
        <a:xfrm>
          <a:off x="0" y="0"/>
          <a:ext cx="0" cy="0"/>
          <a:chOff x="0" y="0"/>
          <a:chExt cx="0" cy="0"/>
        </a:xfrm>
      </p:grpSpPr>
      <p:pic>
        <p:nvPicPr>
          <p:cNvPr id="101" name="Google Shape;101;p21"/>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102" name="Google Shape;102;p21"/>
          <p:cNvPicPr preferRelativeResize="0"/>
          <p:nvPr/>
        </p:nvPicPr>
        <p:blipFill>
          <a:blip r:embed="rId3">
            <a:alphaModFix/>
          </a:blip>
          <a:stretch>
            <a:fillRect/>
          </a:stretch>
        </p:blipFill>
        <p:spPr>
          <a:xfrm>
            <a:off x="3637925" y="3108225"/>
            <a:ext cx="1868149" cy="285650"/>
          </a:xfrm>
          <a:prstGeom prst="rect">
            <a:avLst/>
          </a:prstGeom>
          <a:noFill/>
          <a:ln>
            <a:noFill/>
          </a:ln>
        </p:spPr>
      </p:pic>
      <p:cxnSp>
        <p:nvCxnSpPr>
          <p:cNvPr id="103" name="Google Shape;103;p21"/>
          <p:cNvCxnSpPr/>
          <p:nvPr/>
        </p:nvCxnSpPr>
        <p:spPr>
          <a:xfrm>
            <a:off x="618300" y="2717875"/>
            <a:ext cx="7907400" cy="0"/>
          </a:xfrm>
          <a:prstGeom prst="straightConnector1">
            <a:avLst/>
          </a:prstGeom>
          <a:noFill/>
          <a:ln cap="flat" cmpd="sng" w="19050">
            <a:solidFill>
              <a:srgbClr val="FFFFFF"/>
            </a:solidFill>
            <a:prstDash val="solid"/>
            <a:round/>
            <a:headEnd len="med" w="med" type="none"/>
            <a:tailEnd len="med" w="med" type="none"/>
          </a:ln>
        </p:spPr>
      </p:cxnSp>
      <p:sp>
        <p:nvSpPr>
          <p:cNvPr id="104" name="Google Shape;104;p21"/>
          <p:cNvSpPr txBox="1"/>
          <p:nvPr>
            <p:ph type="title"/>
          </p:nvPr>
        </p:nvSpPr>
        <p:spPr>
          <a:xfrm>
            <a:off x="457200" y="1238075"/>
            <a:ext cx="8229600" cy="1479900"/>
          </a:xfrm>
          <a:prstGeom prst="rect">
            <a:avLst/>
          </a:prstGeom>
        </p:spPr>
        <p:txBody>
          <a:bodyPr anchorCtr="0" anchor="ctr" bIns="91425" lIns="91425" spcFirstLastPara="1" rIns="91425" wrap="square" tIns="91425">
            <a:noAutofit/>
          </a:bodyPr>
          <a:lstStyle>
            <a:lvl1pPr lvl="0" rtl="0" algn="ctr">
              <a:spcBef>
                <a:spcPts val="0"/>
              </a:spcBef>
              <a:spcAft>
                <a:spcPts val="0"/>
              </a:spcAft>
              <a:buNone/>
              <a:defRPr sz="4800"/>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105" name="Google Shape;105;p21"/>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 Title and Content">
  <p:cSld name="Default - Title and Content">
    <p:spTree>
      <p:nvGrpSpPr>
        <p:cNvPr id="106" name="Shape 106"/>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CUSTOM_2">
    <p:spTree>
      <p:nvGrpSpPr>
        <p:cNvPr id="107" name="Shape 107"/>
        <p:cNvGrpSpPr/>
        <p:nvPr/>
      </p:nvGrpSpPr>
      <p:grpSpPr>
        <a:xfrm>
          <a:off x="0" y="0"/>
          <a:ext cx="0" cy="0"/>
          <a:chOff x="0" y="0"/>
          <a:chExt cx="0" cy="0"/>
        </a:xfrm>
      </p:grpSpPr>
      <p:sp>
        <p:nvSpPr>
          <p:cNvPr id="108" name="Google Shape;108;p23"/>
          <p:cNvSpPr/>
          <p:nvPr/>
        </p:nvSpPr>
        <p:spPr>
          <a:xfrm>
            <a:off x="-53050" y="-26525"/>
            <a:ext cx="9250200" cy="46338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23"/>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4" name="Shape 114"/>
        <p:cNvGrpSpPr/>
        <p:nvPr/>
      </p:nvGrpSpPr>
      <p:grpSpPr>
        <a:xfrm>
          <a:off x="0" y="0"/>
          <a:ext cx="0" cy="0"/>
          <a:chOff x="0" y="0"/>
          <a:chExt cx="0" cy="0"/>
        </a:xfrm>
      </p:grpSpPr>
      <p:sp>
        <p:nvSpPr>
          <p:cNvPr id="115" name="Google Shape;115;p25"/>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16" name="Google Shape;116;p25"/>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17" name="Google Shape;117;p2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8" name="Shape 118"/>
        <p:cNvGrpSpPr/>
        <p:nvPr/>
      </p:nvGrpSpPr>
      <p:grpSpPr>
        <a:xfrm>
          <a:off x="0" y="0"/>
          <a:ext cx="0" cy="0"/>
          <a:chOff x="0" y="0"/>
          <a:chExt cx="0" cy="0"/>
        </a:xfrm>
      </p:grpSpPr>
      <p:sp>
        <p:nvSpPr>
          <p:cNvPr id="119" name="Google Shape;119;p26"/>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20" name="Google Shape;120;p2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21" name="Shape 121"/>
        <p:cNvGrpSpPr/>
        <p:nvPr/>
      </p:nvGrpSpPr>
      <p:grpSpPr>
        <a:xfrm>
          <a:off x="0" y="0"/>
          <a:ext cx="0" cy="0"/>
          <a:chOff x="0" y="0"/>
          <a:chExt cx="0" cy="0"/>
        </a:xfrm>
      </p:grpSpPr>
      <p:sp>
        <p:nvSpPr>
          <p:cNvPr id="122" name="Google Shape;122;p2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3" name="Google Shape;123;p2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124" name="Google Shape;124;p2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25" name="Shape 125"/>
        <p:cNvGrpSpPr/>
        <p:nvPr/>
      </p:nvGrpSpPr>
      <p:grpSpPr>
        <a:xfrm>
          <a:off x="0" y="0"/>
          <a:ext cx="0" cy="0"/>
          <a:chOff x="0" y="0"/>
          <a:chExt cx="0" cy="0"/>
        </a:xfrm>
      </p:grpSpPr>
      <p:sp>
        <p:nvSpPr>
          <p:cNvPr id="126" name="Google Shape;126;p2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7" name="Google Shape;127;p28"/>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128" name="Google Shape;128;p28"/>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129" name="Google Shape;129;p2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0" name="Shape 130"/>
        <p:cNvGrpSpPr/>
        <p:nvPr/>
      </p:nvGrpSpPr>
      <p:grpSpPr>
        <a:xfrm>
          <a:off x="0" y="0"/>
          <a:ext cx="0" cy="0"/>
          <a:chOff x="0" y="0"/>
          <a:chExt cx="0" cy="0"/>
        </a:xfrm>
      </p:grpSpPr>
      <p:sp>
        <p:nvSpPr>
          <p:cNvPr id="131" name="Google Shape;131;p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32" name="Google Shape;132;p2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33" name="Shape 133"/>
        <p:cNvGrpSpPr/>
        <p:nvPr/>
      </p:nvGrpSpPr>
      <p:grpSpPr>
        <a:xfrm>
          <a:off x="0" y="0"/>
          <a:ext cx="0" cy="0"/>
          <a:chOff x="0" y="0"/>
          <a:chExt cx="0" cy="0"/>
        </a:xfrm>
      </p:grpSpPr>
      <p:sp>
        <p:nvSpPr>
          <p:cNvPr id="134" name="Google Shape;134;p30"/>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35" name="Google Shape;135;p30"/>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136" name="Google Shape;136;p3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37" name="Shape 137"/>
        <p:cNvGrpSpPr/>
        <p:nvPr/>
      </p:nvGrpSpPr>
      <p:grpSpPr>
        <a:xfrm>
          <a:off x="0" y="0"/>
          <a:ext cx="0" cy="0"/>
          <a:chOff x="0" y="0"/>
          <a:chExt cx="0" cy="0"/>
        </a:xfrm>
      </p:grpSpPr>
      <p:sp>
        <p:nvSpPr>
          <p:cNvPr id="138" name="Google Shape;138;p31"/>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139" name="Google Shape;139;p3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40" name="Shape 140"/>
        <p:cNvGrpSpPr/>
        <p:nvPr/>
      </p:nvGrpSpPr>
      <p:grpSpPr>
        <a:xfrm>
          <a:off x="0" y="0"/>
          <a:ext cx="0" cy="0"/>
          <a:chOff x="0" y="0"/>
          <a:chExt cx="0" cy="0"/>
        </a:xfrm>
      </p:grpSpPr>
      <p:sp>
        <p:nvSpPr>
          <p:cNvPr id="141" name="Google Shape;141;p32"/>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32"/>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143" name="Google Shape;143;p32"/>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44" name="Google Shape;144;p32"/>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145" name="Google Shape;145;p3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46" name="Shape 146"/>
        <p:cNvGrpSpPr/>
        <p:nvPr/>
      </p:nvGrpSpPr>
      <p:grpSpPr>
        <a:xfrm>
          <a:off x="0" y="0"/>
          <a:ext cx="0" cy="0"/>
          <a:chOff x="0" y="0"/>
          <a:chExt cx="0" cy="0"/>
        </a:xfrm>
      </p:grpSpPr>
      <p:sp>
        <p:nvSpPr>
          <p:cNvPr id="147" name="Google Shape;147;p33"/>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148" name="Google Shape;148;p3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49" name="Shape 149"/>
        <p:cNvGrpSpPr/>
        <p:nvPr/>
      </p:nvGrpSpPr>
      <p:grpSpPr>
        <a:xfrm>
          <a:off x="0" y="0"/>
          <a:ext cx="0" cy="0"/>
          <a:chOff x="0" y="0"/>
          <a:chExt cx="0" cy="0"/>
        </a:xfrm>
      </p:grpSpPr>
      <p:sp>
        <p:nvSpPr>
          <p:cNvPr id="150" name="Google Shape;150;p34"/>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51" name="Google Shape;151;p34"/>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152" name="Google Shape;152;p3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3" name="Shape 153"/>
        <p:cNvGrpSpPr/>
        <p:nvPr/>
      </p:nvGrpSpPr>
      <p:grpSpPr>
        <a:xfrm>
          <a:off x="0" y="0"/>
          <a:ext cx="0" cy="0"/>
          <a:chOff x="0" y="0"/>
          <a:chExt cx="0" cy="0"/>
        </a:xfrm>
      </p:grpSpPr>
      <p:sp>
        <p:nvSpPr>
          <p:cNvPr id="154" name="Google Shape;154;p3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text center">
  <p:cSld name="CUSTOM_1">
    <p:spTree>
      <p:nvGrpSpPr>
        <p:cNvPr id="155" name="Shape 155"/>
        <p:cNvGrpSpPr/>
        <p:nvPr/>
      </p:nvGrpSpPr>
      <p:grpSpPr>
        <a:xfrm>
          <a:off x="0" y="0"/>
          <a:ext cx="0" cy="0"/>
          <a:chOff x="0" y="0"/>
          <a:chExt cx="0" cy="0"/>
        </a:xfrm>
      </p:grpSpPr>
      <p:sp>
        <p:nvSpPr>
          <p:cNvPr id="156" name="Google Shape;156;p36"/>
          <p:cNvSpPr/>
          <p:nvPr/>
        </p:nvSpPr>
        <p:spPr>
          <a:xfrm>
            <a:off x="-17675" y="-35375"/>
            <a:ext cx="9161700" cy="4572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36"/>
          <p:cNvSpPr txBox="1"/>
          <p:nvPr>
            <p:ph type="title"/>
          </p:nvPr>
        </p:nvSpPr>
        <p:spPr>
          <a:xfrm>
            <a:off x="457200" y="922500"/>
            <a:ext cx="8229600" cy="32985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4800">
                <a:solidFill>
                  <a:srgbClr val="3F9B63"/>
                </a:solidFill>
              </a:defRPr>
            </a:lvl1pPr>
            <a:lvl2pPr lvl="1" rtl="0" algn="ctr">
              <a:spcBef>
                <a:spcPts val="0"/>
              </a:spcBef>
              <a:spcAft>
                <a:spcPts val="0"/>
              </a:spcAft>
              <a:buNone/>
              <a:defRPr sz="4800">
                <a:solidFill>
                  <a:srgbClr val="3F9B63"/>
                </a:solidFill>
              </a:defRPr>
            </a:lvl2pPr>
            <a:lvl3pPr lvl="2" rtl="0" algn="ctr">
              <a:spcBef>
                <a:spcPts val="0"/>
              </a:spcBef>
              <a:spcAft>
                <a:spcPts val="0"/>
              </a:spcAft>
              <a:buNone/>
              <a:defRPr sz="4800">
                <a:solidFill>
                  <a:srgbClr val="3F9B63"/>
                </a:solidFill>
              </a:defRPr>
            </a:lvl3pPr>
            <a:lvl4pPr lvl="3" rtl="0" algn="ctr">
              <a:spcBef>
                <a:spcPts val="0"/>
              </a:spcBef>
              <a:spcAft>
                <a:spcPts val="0"/>
              </a:spcAft>
              <a:buNone/>
              <a:defRPr sz="4800">
                <a:solidFill>
                  <a:srgbClr val="3F9B63"/>
                </a:solidFill>
              </a:defRPr>
            </a:lvl4pPr>
            <a:lvl5pPr lvl="4" rtl="0" algn="ctr">
              <a:spcBef>
                <a:spcPts val="0"/>
              </a:spcBef>
              <a:spcAft>
                <a:spcPts val="0"/>
              </a:spcAft>
              <a:buNone/>
              <a:defRPr sz="4800">
                <a:solidFill>
                  <a:srgbClr val="3F9B63"/>
                </a:solidFill>
              </a:defRPr>
            </a:lvl5pPr>
            <a:lvl6pPr lvl="5" rtl="0" algn="ctr">
              <a:spcBef>
                <a:spcPts val="0"/>
              </a:spcBef>
              <a:spcAft>
                <a:spcPts val="0"/>
              </a:spcAft>
              <a:buNone/>
              <a:defRPr sz="4800">
                <a:solidFill>
                  <a:srgbClr val="3F9B63"/>
                </a:solidFill>
              </a:defRPr>
            </a:lvl6pPr>
            <a:lvl7pPr lvl="6" rtl="0" algn="ctr">
              <a:spcBef>
                <a:spcPts val="0"/>
              </a:spcBef>
              <a:spcAft>
                <a:spcPts val="0"/>
              </a:spcAft>
              <a:buNone/>
              <a:defRPr sz="4800">
                <a:solidFill>
                  <a:srgbClr val="3F9B63"/>
                </a:solidFill>
              </a:defRPr>
            </a:lvl7pPr>
            <a:lvl8pPr lvl="7" rtl="0" algn="ctr">
              <a:spcBef>
                <a:spcPts val="0"/>
              </a:spcBef>
              <a:spcAft>
                <a:spcPts val="0"/>
              </a:spcAft>
              <a:buNone/>
              <a:defRPr sz="4800">
                <a:solidFill>
                  <a:srgbClr val="3F9B63"/>
                </a:solidFill>
              </a:defRPr>
            </a:lvl8pPr>
            <a:lvl9pPr lvl="8" rtl="0" algn="ctr">
              <a:spcBef>
                <a:spcPts val="0"/>
              </a:spcBef>
              <a:spcAft>
                <a:spcPts val="0"/>
              </a:spcAft>
              <a:buNone/>
              <a:defRPr sz="4800">
                <a:solidFill>
                  <a:srgbClr val="3F9B63"/>
                </a:solidFill>
              </a:defRPr>
            </a:lvl9pPr>
          </a:lstStyle>
          <a:p/>
        </p:txBody>
      </p:sp>
      <p:sp>
        <p:nvSpPr>
          <p:cNvPr id="158" name="Google Shape;158;p3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ndasta - Board">
  <p:cSld name="TITLE_1">
    <p:spTree>
      <p:nvGrpSpPr>
        <p:cNvPr id="159" name="Shape 159"/>
        <p:cNvGrpSpPr/>
        <p:nvPr/>
      </p:nvGrpSpPr>
      <p:grpSpPr>
        <a:xfrm>
          <a:off x="0" y="0"/>
          <a:ext cx="0" cy="0"/>
          <a:chOff x="0" y="0"/>
          <a:chExt cx="0" cy="0"/>
        </a:xfrm>
      </p:grpSpPr>
      <p:sp>
        <p:nvSpPr>
          <p:cNvPr id="160" name="Google Shape;160;p37"/>
          <p:cNvSpPr txBox="1"/>
          <p:nvPr>
            <p:ph idx="12" type="sldNum"/>
          </p:nvPr>
        </p:nvSpPr>
        <p:spPr>
          <a:xfrm>
            <a:off x="8556791" y="4749851"/>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howMasterSp="0">
  <p:cSld name="Cover">
    <p:bg>
      <p:bgPr>
        <a:solidFill>
          <a:srgbClr val="FFFFFF"/>
        </a:solidFill>
      </p:bgPr>
    </p:bg>
    <p:spTree>
      <p:nvGrpSpPr>
        <p:cNvPr id="161" name="Shape 161"/>
        <p:cNvGrpSpPr/>
        <p:nvPr/>
      </p:nvGrpSpPr>
      <p:grpSpPr>
        <a:xfrm>
          <a:off x="0" y="0"/>
          <a:ext cx="0" cy="0"/>
          <a:chOff x="0" y="0"/>
          <a:chExt cx="0" cy="0"/>
        </a:xfrm>
      </p:grpSpPr>
      <p:sp>
        <p:nvSpPr>
          <p:cNvPr id="162" name="Google Shape;162;p38"/>
          <p:cNvSpPr/>
          <p:nvPr/>
        </p:nvSpPr>
        <p:spPr>
          <a:xfrm>
            <a:off x="0" y="3954066"/>
            <a:ext cx="9144000" cy="11895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Open Sans"/>
              <a:ea typeface="Open Sans"/>
              <a:cs typeface="Open Sans"/>
              <a:sym typeface="Open Sans"/>
            </a:endParaRPr>
          </a:p>
        </p:txBody>
      </p:sp>
      <p:pic>
        <p:nvPicPr>
          <p:cNvPr id="163" name="Google Shape;163;p38"/>
          <p:cNvPicPr preferRelativeResize="0"/>
          <p:nvPr/>
        </p:nvPicPr>
        <p:blipFill rotWithShape="1">
          <a:blip r:embed="rId2">
            <a:alphaModFix/>
          </a:blip>
          <a:srcRect b="0" l="0" r="0" t="0"/>
          <a:stretch/>
        </p:blipFill>
        <p:spPr>
          <a:xfrm>
            <a:off x="911" y="1194025"/>
            <a:ext cx="9142200" cy="2770800"/>
          </a:xfrm>
          <a:prstGeom prst="rect">
            <a:avLst/>
          </a:prstGeom>
          <a:noFill/>
          <a:ln>
            <a:noFill/>
          </a:ln>
        </p:spPr>
      </p:pic>
      <p:sp>
        <p:nvSpPr>
          <p:cNvPr id="164" name="Google Shape;164;p38"/>
          <p:cNvSpPr txBox="1"/>
          <p:nvPr>
            <p:ph type="title"/>
          </p:nvPr>
        </p:nvSpPr>
        <p:spPr>
          <a:xfrm>
            <a:off x="346166" y="1548555"/>
            <a:ext cx="8451600" cy="994200"/>
          </a:xfrm>
          <a:prstGeom prst="rect">
            <a:avLst/>
          </a:prstGeom>
          <a:noFill/>
          <a:ln>
            <a:noFill/>
          </a:ln>
        </p:spPr>
        <p:txBody>
          <a:bodyPr anchorCtr="0" anchor="b" bIns="68575" lIns="68575" spcFirstLastPara="1" rIns="68575" wrap="square" tIns="68575">
            <a:noAutofit/>
          </a:bodyPr>
          <a:lstStyle>
            <a:lvl1pPr lvl="0" rtl="0" algn="ctr">
              <a:spcBef>
                <a:spcPts val="0"/>
              </a:spcBef>
              <a:spcAft>
                <a:spcPts val="0"/>
              </a:spcAft>
              <a:buSzPts val="1100"/>
              <a:buNone/>
              <a:defRPr sz="3000">
                <a:solidFill>
                  <a:schemeClr val="lt1"/>
                </a:solidFill>
              </a:defRPr>
            </a:lvl1pPr>
            <a:lvl2pPr lvl="1" rtl="0">
              <a:spcBef>
                <a:spcPts val="0"/>
              </a:spcBef>
              <a:spcAft>
                <a:spcPts val="0"/>
              </a:spcAft>
              <a:buSzPts val="1100"/>
              <a:buNone/>
              <a:defRPr sz="1100"/>
            </a:lvl2pPr>
            <a:lvl3pPr lvl="2" rtl="0">
              <a:spcBef>
                <a:spcPts val="0"/>
              </a:spcBef>
              <a:spcAft>
                <a:spcPts val="0"/>
              </a:spcAft>
              <a:buSzPts val="1100"/>
              <a:buNone/>
              <a:defRPr sz="1100"/>
            </a:lvl3pPr>
            <a:lvl4pPr lvl="3" rtl="0">
              <a:spcBef>
                <a:spcPts val="0"/>
              </a:spcBef>
              <a:spcAft>
                <a:spcPts val="0"/>
              </a:spcAft>
              <a:buSzPts val="1100"/>
              <a:buNone/>
              <a:defRPr sz="1100"/>
            </a:lvl4pPr>
            <a:lvl5pPr lvl="4" rtl="0">
              <a:spcBef>
                <a:spcPts val="0"/>
              </a:spcBef>
              <a:spcAft>
                <a:spcPts val="0"/>
              </a:spcAft>
              <a:buSzPts val="1100"/>
              <a:buNone/>
              <a:defRPr sz="1100"/>
            </a:lvl5pPr>
            <a:lvl6pPr lvl="5" rtl="0">
              <a:spcBef>
                <a:spcPts val="0"/>
              </a:spcBef>
              <a:spcAft>
                <a:spcPts val="0"/>
              </a:spcAft>
              <a:buSzPts val="1100"/>
              <a:buNone/>
              <a:defRPr sz="1100"/>
            </a:lvl6pPr>
            <a:lvl7pPr lvl="6" rtl="0">
              <a:spcBef>
                <a:spcPts val="0"/>
              </a:spcBef>
              <a:spcAft>
                <a:spcPts val="0"/>
              </a:spcAft>
              <a:buSzPts val="1100"/>
              <a:buNone/>
              <a:defRPr sz="1100"/>
            </a:lvl7pPr>
            <a:lvl8pPr lvl="7" rtl="0">
              <a:spcBef>
                <a:spcPts val="0"/>
              </a:spcBef>
              <a:spcAft>
                <a:spcPts val="0"/>
              </a:spcAft>
              <a:buSzPts val="1100"/>
              <a:buNone/>
              <a:defRPr sz="1100"/>
            </a:lvl8pPr>
            <a:lvl9pPr lvl="8" rtl="0">
              <a:spcBef>
                <a:spcPts val="0"/>
              </a:spcBef>
              <a:spcAft>
                <a:spcPts val="0"/>
              </a:spcAft>
              <a:buSzPts val="1100"/>
              <a:buNone/>
              <a:defRPr sz="1100"/>
            </a:lvl9pPr>
          </a:lstStyle>
          <a:p/>
        </p:txBody>
      </p:sp>
      <p:sp>
        <p:nvSpPr>
          <p:cNvPr id="165" name="Google Shape;165;p38"/>
          <p:cNvSpPr txBox="1"/>
          <p:nvPr>
            <p:ph idx="1" type="body"/>
          </p:nvPr>
        </p:nvSpPr>
        <p:spPr>
          <a:xfrm>
            <a:off x="347040" y="2608531"/>
            <a:ext cx="8449800" cy="364200"/>
          </a:xfrm>
          <a:prstGeom prst="rect">
            <a:avLst/>
          </a:prstGeom>
          <a:noFill/>
          <a:ln>
            <a:noFill/>
          </a:ln>
        </p:spPr>
        <p:txBody>
          <a:bodyPr anchorCtr="0" anchor="t" bIns="68575" lIns="68575" spcFirstLastPara="1" rIns="68575" wrap="square" tIns="68575">
            <a:noAutofit/>
          </a:bodyPr>
          <a:lstStyle>
            <a:lvl1pPr indent="-228600" lvl="0" marL="457200" rtl="0" algn="ctr">
              <a:spcBef>
                <a:spcPts val="0"/>
              </a:spcBef>
              <a:spcAft>
                <a:spcPts val="0"/>
              </a:spcAft>
              <a:buClr>
                <a:schemeClr val="lt1"/>
              </a:buClr>
              <a:buSzPts val="1100"/>
              <a:buFont typeface="Open Sans"/>
              <a:buNone/>
              <a:defRPr sz="1100">
                <a:solidFill>
                  <a:schemeClr val="lt1"/>
                </a:solidFill>
                <a:latin typeface="Open Sans"/>
                <a:ea typeface="Open Sans"/>
                <a:cs typeface="Open Sans"/>
                <a:sym typeface="Open Sans"/>
              </a:defRPr>
            </a:lvl1pPr>
            <a:lvl2pPr indent="-228600" lvl="1" marL="914400" rtl="0">
              <a:spcBef>
                <a:spcPts val="1600"/>
              </a:spcBef>
              <a:spcAft>
                <a:spcPts val="0"/>
              </a:spcAft>
              <a:buSzPts val="1100"/>
              <a:buFont typeface="Open Sans"/>
              <a:buNone/>
              <a:defRPr sz="1100">
                <a:latin typeface="Open Sans"/>
                <a:ea typeface="Open Sans"/>
                <a:cs typeface="Open Sans"/>
                <a:sym typeface="Open Sans"/>
              </a:defRPr>
            </a:lvl2pPr>
            <a:lvl3pPr indent="-228600" lvl="2" marL="1371600" rtl="0">
              <a:spcBef>
                <a:spcPts val="1600"/>
              </a:spcBef>
              <a:spcAft>
                <a:spcPts val="0"/>
              </a:spcAft>
              <a:buSzPts val="1100"/>
              <a:buFont typeface="Open Sans"/>
              <a:buNone/>
              <a:defRPr sz="1100">
                <a:latin typeface="Open Sans"/>
                <a:ea typeface="Open Sans"/>
                <a:cs typeface="Open Sans"/>
                <a:sym typeface="Open Sans"/>
              </a:defRPr>
            </a:lvl3pPr>
            <a:lvl4pPr indent="-228600" lvl="3" marL="1828800" rtl="0">
              <a:spcBef>
                <a:spcPts val="1600"/>
              </a:spcBef>
              <a:spcAft>
                <a:spcPts val="0"/>
              </a:spcAft>
              <a:buSzPts val="1100"/>
              <a:buFont typeface="Open Sans"/>
              <a:buNone/>
              <a:defRPr sz="1100">
                <a:latin typeface="Open Sans"/>
                <a:ea typeface="Open Sans"/>
                <a:cs typeface="Open Sans"/>
                <a:sym typeface="Open Sans"/>
              </a:defRPr>
            </a:lvl4pPr>
            <a:lvl5pPr indent="-228600" lvl="4" marL="2286000" rtl="0">
              <a:spcBef>
                <a:spcPts val="1600"/>
              </a:spcBef>
              <a:spcAft>
                <a:spcPts val="0"/>
              </a:spcAft>
              <a:buSzPts val="1100"/>
              <a:buFont typeface="Open Sans"/>
              <a:buNone/>
              <a:defRPr sz="1100">
                <a:latin typeface="Open Sans"/>
                <a:ea typeface="Open Sans"/>
                <a:cs typeface="Open Sans"/>
                <a:sym typeface="Open Sans"/>
              </a:defRPr>
            </a:lvl5pPr>
            <a:lvl6pPr indent="-298450" lvl="5" marL="2743200" rtl="0">
              <a:spcBef>
                <a:spcPts val="1600"/>
              </a:spcBef>
              <a:spcAft>
                <a:spcPts val="0"/>
              </a:spcAft>
              <a:buSzPts val="1100"/>
              <a:buChar char="■"/>
              <a:defRPr sz="1400">
                <a:solidFill>
                  <a:schemeClr val="dk1"/>
                </a:solidFill>
                <a:latin typeface="Open Sans"/>
                <a:ea typeface="Open Sans"/>
                <a:cs typeface="Open Sans"/>
                <a:sym typeface="Open Sans"/>
              </a:defRPr>
            </a:lvl6pPr>
            <a:lvl7pPr indent="-298450" lvl="6" marL="3200400" rtl="0">
              <a:spcBef>
                <a:spcPts val="1600"/>
              </a:spcBef>
              <a:spcAft>
                <a:spcPts val="0"/>
              </a:spcAft>
              <a:buSzPts val="1100"/>
              <a:buChar char="●"/>
              <a:defRPr sz="1400">
                <a:solidFill>
                  <a:schemeClr val="dk1"/>
                </a:solidFill>
                <a:latin typeface="Open Sans"/>
                <a:ea typeface="Open Sans"/>
                <a:cs typeface="Open Sans"/>
                <a:sym typeface="Open Sans"/>
              </a:defRPr>
            </a:lvl7pPr>
            <a:lvl8pPr indent="-298450" lvl="7" marL="3657600" rtl="0">
              <a:spcBef>
                <a:spcPts val="1600"/>
              </a:spcBef>
              <a:spcAft>
                <a:spcPts val="0"/>
              </a:spcAft>
              <a:buSzPts val="1100"/>
              <a:buChar char="○"/>
              <a:defRPr sz="1400">
                <a:solidFill>
                  <a:schemeClr val="dk1"/>
                </a:solidFill>
                <a:latin typeface="Open Sans"/>
                <a:ea typeface="Open Sans"/>
                <a:cs typeface="Open Sans"/>
                <a:sym typeface="Open Sans"/>
              </a:defRPr>
            </a:lvl8pPr>
            <a:lvl9pPr indent="-298450" lvl="8" marL="4114800" rtl="0">
              <a:spcBef>
                <a:spcPts val="1600"/>
              </a:spcBef>
              <a:spcAft>
                <a:spcPts val="1600"/>
              </a:spcAft>
              <a:buSzPts val="1100"/>
              <a:buChar char="■"/>
              <a:defRPr sz="1400">
                <a:solidFill>
                  <a:schemeClr val="dk1"/>
                </a:solidFill>
                <a:latin typeface="Open Sans"/>
                <a:ea typeface="Open Sans"/>
                <a:cs typeface="Open Sans"/>
                <a:sym typeface="Open Sans"/>
              </a:defRPr>
            </a:lvl9pPr>
          </a:lstStyle>
          <a:p/>
        </p:txBody>
      </p:sp>
      <p:sp>
        <p:nvSpPr>
          <p:cNvPr id="166" name="Google Shape;166;p38"/>
          <p:cNvSpPr txBox="1"/>
          <p:nvPr>
            <p:ph idx="2" type="body"/>
          </p:nvPr>
        </p:nvSpPr>
        <p:spPr>
          <a:xfrm>
            <a:off x="3502959" y="4424922"/>
            <a:ext cx="2138100" cy="257100"/>
          </a:xfrm>
          <a:prstGeom prst="rect">
            <a:avLst/>
          </a:prstGeom>
          <a:noFill/>
          <a:ln>
            <a:noFill/>
          </a:ln>
        </p:spPr>
        <p:txBody>
          <a:bodyPr anchorCtr="0" anchor="ctr" bIns="68575" lIns="68575" spcFirstLastPara="1" rIns="68575" wrap="square" tIns="68575">
            <a:noAutofit/>
          </a:bodyPr>
          <a:lstStyle>
            <a:lvl1pPr indent="-228600" lvl="0" marL="457200" rtl="0" algn="ctr">
              <a:lnSpc>
                <a:spcPct val="100000"/>
              </a:lnSpc>
              <a:spcBef>
                <a:spcPts val="0"/>
              </a:spcBef>
              <a:spcAft>
                <a:spcPts val="0"/>
              </a:spcAft>
              <a:buClr>
                <a:schemeClr val="lt1"/>
              </a:buClr>
              <a:buSzPts val="1100"/>
              <a:buFont typeface="Open Sans"/>
              <a:buNone/>
              <a:defRPr sz="1200">
                <a:solidFill>
                  <a:schemeClr val="lt1"/>
                </a:solidFill>
                <a:latin typeface="Open Sans"/>
                <a:ea typeface="Open Sans"/>
                <a:cs typeface="Open Sans"/>
                <a:sym typeface="Open Sans"/>
              </a:defRPr>
            </a:lvl1pPr>
            <a:lvl2pPr indent="-228600" lvl="1" marL="914400" rtl="0">
              <a:spcBef>
                <a:spcPts val="500"/>
              </a:spcBef>
              <a:spcAft>
                <a:spcPts val="0"/>
              </a:spcAft>
              <a:buSzPts val="1100"/>
              <a:buFont typeface="Open Sans"/>
              <a:buNone/>
              <a:defRPr sz="1100"/>
            </a:lvl2pPr>
            <a:lvl3pPr indent="-228600" lvl="2" marL="1371600" rtl="0">
              <a:spcBef>
                <a:spcPts val="1600"/>
              </a:spcBef>
              <a:spcAft>
                <a:spcPts val="0"/>
              </a:spcAft>
              <a:buSzPts val="1100"/>
              <a:buFont typeface="Open Sans"/>
              <a:buNone/>
              <a:defRPr sz="1100"/>
            </a:lvl3pPr>
            <a:lvl4pPr indent="-228600" lvl="3" marL="1828800" rtl="0">
              <a:spcBef>
                <a:spcPts val="1600"/>
              </a:spcBef>
              <a:spcAft>
                <a:spcPts val="0"/>
              </a:spcAft>
              <a:buSzPts val="1100"/>
              <a:buFont typeface="Open Sans"/>
              <a:buNone/>
              <a:defRPr sz="1100"/>
            </a:lvl4pPr>
            <a:lvl5pPr indent="-228600" lvl="4" marL="2286000" rtl="0">
              <a:spcBef>
                <a:spcPts val="1600"/>
              </a:spcBef>
              <a:spcAft>
                <a:spcPts val="0"/>
              </a:spcAft>
              <a:buSzPts val="1100"/>
              <a:buFont typeface="Open Sans"/>
              <a:buNone/>
              <a:defRPr sz="1100"/>
            </a:lvl5pPr>
            <a:lvl6pPr indent="-298450" lvl="5" marL="2743200" rtl="0">
              <a:spcBef>
                <a:spcPts val="1600"/>
              </a:spcBef>
              <a:spcAft>
                <a:spcPts val="0"/>
              </a:spcAft>
              <a:buSzPts val="1100"/>
              <a:buChar char="■"/>
              <a:defRPr sz="1400">
                <a:solidFill>
                  <a:schemeClr val="dk1"/>
                </a:solidFill>
                <a:latin typeface="Open Sans"/>
                <a:ea typeface="Open Sans"/>
                <a:cs typeface="Open Sans"/>
                <a:sym typeface="Open Sans"/>
              </a:defRPr>
            </a:lvl6pPr>
            <a:lvl7pPr indent="-298450" lvl="6" marL="3200400" rtl="0">
              <a:spcBef>
                <a:spcPts val="1600"/>
              </a:spcBef>
              <a:spcAft>
                <a:spcPts val="0"/>
              </a:spcAft>
              <a:buSzPts val="1100"/>
              <a:buChar char="●"/>
              <a:defRPr sz="1400">
                <a:solidFill>
                  <a:schemeClr val="dk1"/>
                </a:solidFill>
                <a:latin typeface="Open Sans"/>
                <a:ea typeface="Open Sans"/>
                <a:cs typeface="Open Sans"/>
                <a:sym typeface="Open Sans"/>
              </a:defRPr>
            </a:lvl7pPr>
            <a:lvl8pPr indent="-298450" lvl="7" marL="3657600" rtl="0">
              <a:spcBef>
                <a:spcPts val="1600"/>
              </a:spcBef>
              <a:spcAft>
                <a:spcPts val="0"/>
              </a:spcAft>
              <a:buSzPts val="1100"/>
              <a:buChar char="○"/>
              <a:defRPr sz="1400">
                <a:solidFill>
                  <a:schemeClr val="dk1"/>
                </a:solidFill>
                <a:latin typeface="Open Sans"/>
                <a:ea typeface="Open Sans"/>
                <a:cs typeface="Open Sans"/>
                <a:sym typeface="Open Sans"/>
              </a:defRPr>
            </a:lvl8pPr>
            <a:lvl9pPr indent="-298450" lvl="8" marL="4114800" rtl="0">
              <a:spcBef>
                <a:spcPts val="1600"/>
              </a:spcBef>
              <a:spcAft>
                <a:spcPts val="1600"/>
              </a:spcAft>
              <a:buSzPts val="1100"/>
              <a:buChar char="■"/>
              <a:defRPr sz="1400">
                <a:solidFill>
                  <a:schemeClr val="dk1"/>
                </a:solidFill>
                <a:latin typeface="Open Sans"/>
                <a:ea typeface="Open Sans"/>
                <a:cs typeface="Open Sans"/>
                <a:sym typeface="Open Sans"/>
              </a:defRPr>
            </a:lvl9pPr>
          </a:lstStyle>
          <a:p/>
        </p:txBody>
      </p:sp>
      <p:sp>
        <p:nvSpPr>
          <p:cNvPr id="167" name="Google Shape;167;p38"/>
          <p:cNvSpPr txBox="1"/>
          <p:nvPr>
            <p:ph idx="3" type="body"/>
          </p:nvPr>
        </p:nvSpPr>
        <p:spPr>
          <a:xfrm>
            <a:off x="3493295" y="3394879"/>
            <a:ext cx="2157300" cy="278100"/>
          </a:xfrm>
          <a:prstGeom prst="rect">
            <a:avLst/>
          </a:prstGeom>
          <a:noFill/>
          <a:ln>
            <a:noFill/>
          </a:ln>
        </p:spPr>
        <p:txBody>
          <a:bodyPr anchorCtr="0" anchor="t" bIns="68575" lIns="68575" spcFirstLastPara="1" rIns="68575" wrap="square" tIns="68575">
            <a:noAutofit/>
          </a:bodyPr>
          <a:lstStyle>
            <a:lvl1pPr indent="-228600" lvl="0" marL="457200" rtl="0" algn="ctr">
              <a:spcBef>
                <a:spcPts val="0"/>
              </a:spcBef>
              <a:spcAft>
                <a:spcPts val="0"/>
              </a:spcAft>
              <a:buClr>
                <a:schemeClr val="lt1"/>
              </a:buClr>
              <a:buSzPts val="1100"/>
              <a:buFont typeface="Open Sans"/>
              <a:buNone/>
              <a:defRPr b="0" sz="1500">
                <a:solidFill>
                  <a:schemeClr val="lt1"/>
                </a:solidFill>
                <a:latin typeface="Open Sans"/>
                <a:ea typeface="Open Sans"/>
                <a:cs typeface="Open Sans"/>
                <a:sym typeface="Open Sans"/>
              </a:defRPr>
            </a:lvl1pPr>
            <a:lvl2pPr indent="-228600" lvl="1" marL="914400" rtl="0">
              <a:spcBef>
                <a:spcPts val="1600"/>
              </a:spcBef>
              <a:spcAft>
                <a:spcPts val="0"/>
              </a:spcAft>
              <a:buSzPts val="1100"/>
              <a:buFont typeface="Open Sans"/>
              <a:buNone/>
              <a:defRPr sz="1400"/>
            </a:lvl2pPr>
            <a:lvl3pPr indent="-228600" lvl="2" marL="1371600" rtl="0">
              <a:spcBef>
                <a:spcPts val="1600"/>
              </a:spcBef>
              <a:spcAft>
                <a:spcPts val="0"/>
              </a:spcAft>
              <a:buSzPts val="1100"/>
              <a:buFont typeface="Open Sans"/>
              <a:buNone/>
              <a:defRPr sz="1200"/>
            </a:lvl3pPr>
            <a:lvl4pPr indent="-228600" lvl="3" marL="1828800" rtl="0">
              <a:spcBef>
                <a:spcPts val="1600"/>
              </a:spcBef>
              <a:spcAft>
                <a:spcPts val="0"/>
              </a:spcAft>
              <a:buSzPts val="1100"/>
              <a:buFont typeface="Open Sans"/>
              <a:buNone/>
              <a:defRPr sz="1100"/>
            </a:lvl4pPr>
            <a:lvl5pPr indent="-228600" lvl="4" marL="2286000" rtl="0">
              <a:spcBef>
                <a:spcPts val="1600"/>
              </a:spcBef>
              <a:spcAft>
                <a:spcPts val="0"/>
              </a:spcAft>
              <a:buSzPts val="1100"/>
              <a:buFont typeface="Open Sans"/>
              <a:buNone/>
              <a:defRPr sz="1100"/>
            </a:lvl5pPr>
            <a:lvl6pPr indent="-298450" lvl="5" marL="2743200" rtl="0">
              <a:spcBef>
                <a:spcPts val="1600"/>
              </a:spcBef>
              <a:spcAft>
                <a:spcPts val="0"/>
              </a:spcAft>
              <a:buSzPts val="1100"/>
              <a:buChar char="■"/>
              <a:defRPr sz="1400">
                <a:solidFill>
                  <a:schemeClr val="dk1"/>
                </a:solidFill>
                <a:latin typeface="Open Sans"/>
                <a:ea typeface="Open Sans"/>
                <a:cs typeface="Open Sans"/>
                <a:sym typeface="Open Sans"/>
              </a:defRPr>
            </a:lvl6pPr>
            <a:lvl7pPr indent="-298450" lvl="6" marL="3200400" rtl="0">
              <a:spcBef>
                <a:spcPts val="1600"/>
              </a:spcBef>
              <a:spcAft>
                <a:spcPts val="0"/>
              </a:spcAft>
              <a:buSzPts val="1100"/>
              <a:buChar char="●"/>
              <a:defRPr sz="1400">
                <a:solidFill>
                  <a:schemeClr val="dk1"/>
                </a:solidFill>
                <a:latin typeface="Open Sans"/>
                <a:ea typeface="Open Sans"/>
                <a:cs typeface="Open Sans"/>
                <a:sym typeface="Open Sans"/>
              </a:defRPr>
            </a:lvl7pPr>
            <a:lvl8pPr indent="-298450" lvl="7" marL="3657600" rtl="0">
              <a:spcBef>
                <a:spcPts val="1600"/>
              </a:spcBef>
              <a:spcAft>
                <a:spcPts val="0"/>
              </a:spcAft>
              <a:buSzPts val="1100"/>
              <a:buChar char="○"/>
              <a:defRPr sz="1400">
                <a:solidFill>
                  <a:schemeClr val="dk1"/>
                </a:solidFill>
                <a:latin typeface="Open Sans"/>
                <a:ea typeface="Open Sans"/>
                <a:cs typeface="Open Sans"/>
                <a:sym typeface="Open Sans"/>
              </a:defRPr>
            </a:lvl8pPr>
            <a:lvl9pPr indent="-298450" lvl="8" marL="4114800" rtl="0">
              <a:spcBef>
                <a:spcPts val="1600"/>
              </a:spcBef>
              <a:spcAft>
                <a:spcPts val="1600"/>
              </a:spcAft>
              <a:buSzPts val="1100"/>
              <a:buChar char="■"/>
              <a:defRPr sz="1400">
                <a:solidFill>
                  <a:schemeClr val="dk1"/>
                </a:solidFill>
                <a:latin typeface="Open Sans"/>
                <a:ea typeface="Open Sans"/>
                <a:cs typeface="Open Sans"/>
                <a:sym typeface="Open Sans"/>
              </a:defRPr>
            </a:lvl9pPr>
          </a:lstStyle>
          <a:p/>
        </p:txBody>
      </p:sp>
      <p:sp>
        <p:nvSpPr>
          <p:cNvPr id="168" name="Google Shape;168;p38"/>
          <p:cNvSpPr txBox="1"/>
          <p:nvPr>
            <p:ph idx="4" type="body"/>
          </p:nvPr>
        </p:nvSpPr>
        <p:spPr>
          <a:xfrm>
            <a:off x="6589060" y="4420196"/>
            <a:ext cx="2138100" cy="257100"/>
          </a:xfrm>
          <a:prstGeom prst="rect">
            <a:avLst/>
          </a:prstGeom>
          <a:noFill/>
          <a:ln>
            <a:noFill/>
          </a:ln>
        </p:spPr>
        <p:txBody>
          <a:bodyPr anchorCtr="0" anchor="ctr" bIns="68575" lIns="68575" spcFirstLastPara="1" rIns="68575" wrap="square" tIns="68575">
            <a:noAutofit/>
          </a:bodyPr>
          <a:lstStyle>
            <a:lvl1pPr indent="-228600" lvl="0" marL="457200" rtl="0" algn="ctr">
              <a:lnSpc>
                <a:spcPct val="100000"/>
              </a:lnSpc>
              <a:spcBef>
                <a:spcPts val="0"/>
              </a:spcBef>
              <a:spcAft>
                <a:spcPts val="0"/>
              </a:spcAft>
              <a:buClr>
                <a:schemeClr val="lt1"/>
              </a:buClr>
              <a:buSzPts val="1100"/>
              <a:buFont typeface="Open Sans"/>
              <a:buNone/>
              <a:defRPr sz="1200">
                <a:solidFill>
                  <a:schemeClr val="lt1"/>
                </a:solidFill>
                <a:latin typeface="Open Sans"/>
                <a:ea typeface="Open Sans"/>
                <a:cs typeface="Open Sans"/>
                <a:sym typeface="Open Sans"/>
              </a:defRPr>
            </a:lvl1pPr>
            <a:lvl2pPr indent="-228600" lvl="1" marL="914400" rtl="0">
              <a:spcBef>
                <a:spcPts val="500"/>
              </a:spcBef>
              <a:spcAft>
                <a:spcPts val="0"/>
              </a:spcAft>
              <a:buSzPts val="1100"/>
              <a:buFont typeface="Open Sans"/>
              <a:buNone/>
              <a:defRPr sz="1100"/>
            </a:lvl2pPr>
            <a:lvl3pPr indent="-228600" lvl="2" marL="1371600" rtl="0">
              <a:spcBef>
                <a:spcPts val="1600"/>
              </a:spcBef>
              <a:spcAft>
                <a:spcPts val="0"/>
              </a:spcAft>
              <a:buSzPts val="1100"/>
              <a:buFont typeface="Open Sans"/>
              <a:buNone/>
              <a:defRPr sz="1100"/>
            </a:lvl3pPr>
            <a:lvl4pPr indent="-228600" lvl="3" marL="1828800" rtl="0">
              <a:spcBef>
                <a:spcPts val="1600"/>
              </a:spcBef>
              <a:spcAft>
                <a:spcPts val="0"/>
              </a:spcAft>
              <a:buSzPts val="1100"/>
              <a:buFont typeface="Open Sans"/>
              <a:buNone/>
              <a:defRPr sz="1100"/>
            </a:lvl4pPr>
            <a:lvl5pPr indent="-228600" lvl="4" marL="2286000" rtl="0">
              <a:spcBef>
                <a:spcPts val="1600"/>
              </a:spcBef>
              <a:spcAft>
                <a:spcPts val="0"/>
              </a:spcAft>
              <a:buSzPts val="1100"/>
              <a:buFont typeface="Open Sans"/>
              <a:buNone/>
              <a:defRPr sz="1100"/>
            </a:lvl5pPr>
            <a:lvl6pPr indent="-298450" lvl="5" marL="2743200" rtl="0">
              <a:spcBef>
                <a:spcPts val="1600"/>
              </a:spcBef>
              <a:spcAft>
                <a:spcPts val="0"/>
              </a:spcAft>
              <a:buSzPts val="1100"/>
              <a:buChar char="■"/>
              <a:defRPr sz="1400">
                <a:solidFill>
                  <a:schemeClr val="dk1"/>
                </a:solidFill>
                <a:latin typeface="Open Sans"/>
                <a:ea typeface="Open Sans"/>
                <a:cs typeface="Open Sans"/>
                <a:sym typeface="Open Sans"/>
              </a:defRPr>
            </a:lvl6pPr>
            <a:lvl7pPr indent="-298450" lvl="6" marL="3200400" rtl="0">
              <a:spcBef>
                <a:spcPts val="1600"/>
              </a:spcBef>
              <a:spcAft>
                <a:spcPts val="0"/>
              </a:spcAft>
              <a:buSzPts val="1100"/>
              <a:buChar char="●"/>
              <a:defRPr sz="1400">
                <a:solidFill>
                  <a:schemeClr val="dk1"/>
                </a:solidFill>
                <a:latin typeface="Open Sans"/>
                <a:ea typeface="Open Sans"/>
                <a:cs typeface="Open Sans"/>
                <a:sym typeface="Open Sans"/>
              </a:defRPr>
            </a:lvl7pPr>
            <a:lvl8pPr indent="-298450" lvl="7" marL="3657600" rtl="0">
              <a:spcBef>
                <a:spcPts val="1600"/>
              </a:spcBef>
              <a:spcAft>
                <a:spcPts val="0"/>
              </a:spcAft>
              <a:buSzPts val="1100"/>
              <a:buChar char="○"/>
              <a:defRPr sz="1400">
                <a:solidFill>
                  <a:schemeClr val="dk1"/>
                </a:solidFill>
                <a:latin typeface="Open Sans"/>
                <a:ea typeface="Open Sans"/>
                <a:cs typeface="Open Sans"/>
                <a:sym typeface="Open Sans"/>
              </a:defRPr>
            </a:lvl8pPr>
            <a:lvl9pPr indent="-298450" lvl="8" marL="4114800" rtl="0">
              <a:spcBef>
                <a:spcPts val="1600"/>
              </a:spcBef>
              <a:spcAft>
                <a:spcPts val="1600"/>
              </a:spcAft>
              <a:buSzPts val="1100"/>
              <a:buChar char="■"/>
              <a:defRPr sz="1400">
                <a:solidFill>
                  <a:schemeClr val="dk1"/>
                </a:solidFill>
                <a:latin typeface="Open Sans"/>
                <a:ea typeface="Open Sans"/>
                <a:cs typeface="Open Sans"/>
                <a:sym typeface="Open Sans"/>
              </a:defRPr>
            </a:lvl9pPr>
          </a:lstStyle>
          <a:p/>
        </p:txBody>
      </p:sp>
      <p:sp>
        <p:nvSpPr>
          <p:cNvPr id="169" name="Google Shape;169;p38"/>
          <p:cNvSpPr txBox="1"/>
          <p:nvPr>
            <p:ph idx="5" type="body"/>
          </p:nvPr>
        </p:nvSpPr>
        <p:spPr>
          <a:xfrm>
            <a:off x="437029" y="4420196"/>
            <a:ext cx="2138100" cy="257100"/>
          </a:xfrm>
          <a:prstGeom prst="rect">
            <a:avLst/>
          </a:prstGeom>
          <a:noFill/>
          <a:ln>
            <a:noFill/>
          </a:ln>
        </p:spPr>
        <p:txBody>
          <a:bodyPr anchorCtr="0" anchor="ctr" bIns="68575" lIns="68575" spcFirstLastPara="1" rIns="68575" wrap="square" tIns="68575">
            <a:noAutofit/>
          </a:bodyPr>
          <a:lstStyle>
            <a:lvl1pPr indent="-228600" lvl="0" marL="457200" rtl="0" algn="ctr">
              <a:lnSpc>
                <a:spcPct val="100000"/>
              </a:lnSpc>
              <a:spcBef>
                <a:spcPts val="0"/>
              </a:spcBef>
              <a:spcAft>
                <a:spcPts val="0"/>
              </a:spcAft>
              <a:buClr>
                <a:schemeClr val="lt1"/>
              </a:buClr>
              <a:buSzPts val="1100"/>
              <a:buFont typeface="Open Sans"/>
              <a:buNone/>
              <a:defRPr sz="1200">
                <a:solidFill>
                  <a:schemeClr val="lt1"/>
                </a:solidFill>
                <a:latin typeface="Open Sans"/>
                <a:ea typeface="Open Sans"/>
                <a:cs typeface="Open Sans"/>
                <a:sym typeface="Open Sans"/>
              </a:defRPr>
            </a:lvl1pPr>
            <a:lvl2pPr indent="-228600" lvl="1" marL="914400" rtl="0">
              <a:spcBef>
                <a:spcPts val="500"/>
              </a:spcBef>
              <a:spcAft>
                <a:spcPts val="0"/>
              </a:spcAft>
              <a:buSzPts val="1100"/>
              <a:buFont typeface="Open Sans"/>
              <a:buNone/>
              <a:defRPr sz="1100"/>
            </a:lvl2pPr>
            <a:lvl3pPr indent="-228600" lvl="2" marL="1371600" rtl="0">
              <a:spcBef>
                <a:spcPts val="1600"/>
              </a:spcBef>
              <a:spcAft>
                <a:spcPts val="0"/>
              </a:spcAft>
              <a:buSzPts val="1100"/>
              <a:buFont typeface="Open Sans"/>
              <a:buNone/>
              <a:defRPr sz="1100"/>
            </a:lvl3pPr>
            <a:lvl4pPr indent="-228600" lvl="3" marL="1828800" rtl="0">
              <a:spcBef>
                <a:spcPts val="1600"/>
              </a:spcBef>
              <a:spcAft>
                <a:spcPts val="0"/>
              </a:spcAft>
              <a:buSzPts val="1100"/>
              <a:buFont typeface="Open Sans"/>
              <a:buNone/>
              <a:defRPr sz="1100"/>
            </a:lvl4pPr>
            <a:lvl5pPr indent="-228600" lvl="4" marL="2286000" rtl="0">
              <a:spcBef>
                <a:spcPts val="1600"/>
              </a:spcBef>
              <a:spcAft>
                <a:spcPts val="0"/>
              </a:spcAft>
              <a:buSzPts val="1100"/>
              <a:buFont typeface="Open Sans"/>
              <a:buNone/>
              <a:defRPr sz="1100"/>
            </a:lvl5pPr>
            <a:lvl6pPr indent="-298450" lvl="5" marL="2743200" rtl="0">
              <a:spcBef>
                <a:spcPts val="1600"/>
              </a:spcBef>
              <a:spcAft>
                <a:spcPts val="0"/>
              </a:spcAft>
              <a:buSzPts val="1100"/>
              <a:buChar char="■"/>
              <a:defRPr sz="1400">
                <a:solidFill>
                  <a:schemeClr val="dk1"/>
                </a:solidFill>
                <a:latin typeface="Open Sans"/>
                <a:ea typeface="Open Sans"/>
                <a:cs typeface="Open Sans"/>
                <a:sym typeface="Open Sans"/>
              </a:defRPr>
            </a:lvl6pPr>
            <a:lvl7pPr indent="-298450" lvl="6" marL="3200400" rtl="0">
              <a:spcBef>
                <a:spcPts val="1600"/>
              </a:spcBef>
              <a:spcAft>
                <a:spcPts val="0"/>
              </a:spcAft>
              <a:buSzPts val="1100"/>
              <a:buChar char="●"/>
              <a:defRPr sz="1400">
                <a:solidFill>
                  <a:schemeClr val="dk1"/>
                </a:solidFill>
                <a:latin typeface="Open Sans"/>
                <a:ea typeface="Open Sans"/>
                <a:cs typeface="Open Sans"/>
                <a:sym typeface="Open Sans"/>
              </a:defRPr>
            </a:lvl7pPr>
            <a:lvl8pPr indent="-298450" lvl="7" marL="3657600" rtl="0">
              <a:spcBef>
                <a:spcPts val="1600"/>
              </a:spcBef>
              <a:spcAft>
                <a:spcPts val="0"/>
              </a:spcAft>
              <a:buSzPts val="1100"/>
              <a:buChar char="○"/>
              <a:defRPr sz="1400">
                <a:solidFill>
                  <a:schemeClr val="dk1"/>
                </a:solidFill>
                <a:latin typeface="Open Sans"/>
                <a:ea typeface="Open Sans"/>
                <a:cs typeface="Open Sans"/>
                <a:sym typeface="Open Sans"/>
              </a:defRPr>
            </a:lvl8pPr>
            <a:lvl9pPr indent="-298450" lvl="8" marL="4114800" rtl="0">
              <a:spcBef>
                <a:spcPts val="1600"/>
              </a:spcBef>
              <a:spcAft>
                <a:spcPts val="1600"/>
              </a:spcAft>
              <a:buSzPts val="1100"/>
              <a:buChar char="■"/>
              <a:defRPr sz="1400">
                <a:solidFill>
                  <a:schemeClr val="dk1"/>
                </a:solidFill>
                <a:latin typeface="Open Sans"/>
                <a:ea typeface="Open Sans"/>
                <a:cs typeface="Open Sans"/>
                <a:sym typeface="Open Sans"/>
              </a:defRPr>
            </a:lvl9pPr>
          </a:lstStyle>
          <a:p/>
        </p:txBody>
      </p:sp>
      <p:sp>
        <p:nvSpPr>
          <p:cNvPr id="170" name="Google Shape;170;p38"/>
          <p:cNvSpPr/>
          <p:nvPr/>
        </p:nvSpPr>
        <p:spPr>
          <a:xfrm>
            <a:off x="0" y="3886538"/>
            <a:ext cx="9141600" cy="396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accent5"/>
              </a:solidFill>
              <a:latin typeface="Open Sans"/>
              <a:ea typeface="Open Sans"/>
              <a:cs typeface="Open Sans"/>
              <a:sym typeface="Open Sans"/>
            </a:endParaRPr>
          </a:p>
        </p:txBody>
      </p:sp>
      <p:sp>
        <p:nvSpPr>
          <p:cNvPr id="171" name="Google Shape;171;p38"/>
          <p:cNvSpPr/>
          <p:nvPr/>
        </p:nvSpPr>
        <p:spPr>
          <a:xfrm>
            <a:off x="0" y="1240828"/>
            <a:ext cx="9141600" cy="396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Open Sans"/>
              <a:ea typeface="Open Sans"/>
              <a:cs typeface="Open Sans"/>
              <a:sym typeface="Open Sans"/>
            </a:endParaRPr>
          </a:p>
        </p:txBody>
      </p:sp>
      <p:sp>
        <p:nvSpPr>
          <p:cNvPr id="172" name="Google Shape;172;p38"/>
          <p:cNvSpPr/>
          <p:nvPr/>
        </p:nvSpPr>
        <p:spPr>
          <a:xfrm>
            <a:off x="4364072" y="3180666"/>
            <a:ext cx="415800" cy="393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Open Sans"/>
              <a:ea typeface="Open Sans"/>
              <a:cs typeface="Open Sans"/>
              <a:sym typeface="Open Sans"/>
            </a:endParaRPr>
          </a:p>
        </p:txBody>
      </p:sp>
      <p:cxnSp>
        <p:nvCxnSpPr>
          <p:cNvPr id="173" name="Google Shape;173;p38"/>
          <p:cNvCxnSpPr/>
          <p:nvPr/>
        </p:nvCxnSpPr>
        <p:spPr>
          <a:xfrm>
            <a:off x="3039035" y="4087907"/>
            <a:ext cx="0" cy="941400"/>
          </a:xfrm>
          <a:prstGeom prst="straightConnector1">
            <a:avLst/>
          </a:prstGeom>
          <a:noFill/>
          <a:ln cap="flat" cmpd="sng" w="9525">
            <a:solidFill>
              <a:schemeClr val="lt1"/>
            </a:solidFill>
            <a:prstDash val="solid"/>
            <a:miter lim="8000"/>
            <a:headEnd len="sm" w="sm" type="none"/>
            <a:tailEnd len="sm" w="sm" type="none"/>
          </a:ln>
        </p:spPr>
      </p:cxnSp>
      <p:cxnSp>
        <p:nvCxnSpPr>
          <p:cNvPr id="174" name="Google Shape;174;p38"/>
          <p:cNvCxnSpPr/>
          <p:nvPr/>
        </p:nvCxnSpPr>
        <p:spPr>
          <a:xfrm>
            <a:off x="6135221" y="4087907"/>
            <a:ext cx="0" cy="941400"/>
          </a:xfrm>
          <a:prstGeom prst="straightConnector1">
            <a:avLst/>
          </a:prstGeom>
          <a:noFill/>
          <a:ln cap="flat" cmpd="sng" w="9525">
            <a:solidFill>
              <a:schemeClr val="lt1"/>
            </a:solidFill>
            <a:prstDash val="solid"/>
            <a:miter lim="8000"/>
            <a:headEnd len="sm" w="sm" type="none"/>
            <a:tailEnd len="sm" w="sm" type="none"/>
          </a:ln>
        </p:spPr>
      </p:cxnSp>
      <p:pic>
        <p:nvPicPr>
          <p:cNvPr id="175" name="Google Shape;175;p38"/>
          <p:cNvPicPr preferRelativeResize="0"/>
          <p:nvPr/>
        </p:nvPicPr>
        <p:blipFill rotWithShape="1">
          <a:blip r:embed="rId3">
            <a:alphaModFix/>
          </a:blip>
          <a:srcRect b="0" l="0" r="0" t="0"/>
          <a:stretch/>
        </p:blipFill>
        <p:spPr>
          <a:xfrm>
            <a:off x="112006" y="114299"/>
            <a:ext cx="1455000" cy="1014900"/>
          </a:xfrm>
          <a:prstGeom prst="rect">
            <a:avLst/>
          </a:prstGeom>
          <a:noFill/>
          <a:ln>
            <a:noFill/>
          </a:ln>
        </p:spPr>
      </p:pic>
      <p:pic>
        <p:nvPicPr>
          <p:cNvPr id="176" name="Google Shape;176;p38"/>
          <p:cNvPicPr preferRelativeResize="0"/>
          <p:nvPr/>
        </p:nvPicPr>
        <p:blipFill rotWithShape="1">
          <a:blip r:embed="rId4">
            <a:alphaModFix/>
          </a:blip>
          <a:srcRect b="0" l="0" r="0" t="0"/>
          <a:stretch/>
        </p:blipFill>
        <p:spPr>
          <a:xfrm>
            <a:off x="5899897" y="208508"/>
            <a:ext cx="3063000" cy="5877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62"/>
                                        </p:tgtEl>
                                        <p:attrNameLst>
                                          <p:attrName>style.visibility</p:attrName>
                                        </p:attrNameLst>
                                      </p:cBhvr>
                                      <p:to>
                                        <p:strVal val="visible"/>
                                      </p:to>
                                    </p:set>
                                    <p:anim calcmode="lin" valueType="num">
                                      <p:cBhvr additive="base">
                                        <p:cTn dur="500"/>
                                        <p:tgtEl>
                                          <p:spTgt spid="162"/>
                                        </p:tgtEl>
                                        <p:attrNameLst>
                                          <p:attrName>ppt_y</p:attrName>
                                        </p:attrNameLst>
                                      </p:cBhvr>
                                      <p:tavLst>
                                        <p:tav fmla="" tm="0">
                                          <p:val>
                                            <p:strVal val="#ppt_y+1"/>
                                          </p:val>
                                        </p:tav>
                                        <p:tav fmla="" tm="100000">
                                          <p:val>
                                            <p:strVal val="#ppt_y"/>
                                          </p:val>
                                        </p:tav>
                                      </p:tavLst>
                                    </p:anim>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63"/>
                                        </p:tgtEl>
                                        <p:attrNameLst>
                                          <p:attrName>style.visibility</p:attrName>
                                        </p:attrNameLst>
                                      </p:cBhvr>
                                      <p:to>
                                        <p:strVal val="visible"/>
                                      </p:to>
                                    </p:set>
                                    <p:animEffect filter="fade" transition="in">
                                      <p:cBhvr>
                                        <p:cTn dur="500"/>
                                        <p:tgtEl>
                                          <p:spTgt spid="163"/>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71"/>
                                        </p:tgtEl>
                                        <p:attrNameLst>
                                          <p:attrName>style.visibility</p:attrName>
                                        </p:attrNameLst>
                                      </p:cBhvr>
                                      <p:to>
                                        <p:strVal val="visible"/>
                                      </p:to>
                                    </p:set>
                                    <p:animEffect filter="fade" transition="in">
                                      <p:cBhvr>
                                        <p:cTn dur="500"/>
                                        <p:tgtEl>
                                          <p:spTgt spid="171"/>
                                        </p:tgtEl>
                                      </p:cBhvr>
                                    </p:animEffect>
                                  </p:childTnLst>
                                </p:cTn>
                              </p:par>
                              <p:par>
                                <p:cTn fill="hold" nodeType="withEffect" presetClass="entr" presetID="10" presetSubtype="0">
                                  <p:stCondLst>
                                    <p:cond delay="0"/>
                                  </p:stCondLst>
                                  <p:childTnLst>
                                    <p:set>
                                      <p:cBhvr>
                                        <p:cTn dur="1" fill="hold">
                                          <p:stCondLst>
                                            <p:cond delay="0"/>
                                          </p:stCondLst>
                                        </p:cTn>
                                        <p:tgtEl>
                                          <p:spTgt spid="170"/>
                                        </p:tgtEl>
                                        <p:attrNameLst>
                                          <p:attrName>style.visibility</p:attrName>
                                        </p:attrNameLst>
                                      </p:cBhvr>
                                      <p:to>
                                        <p:strVal val="visible"/>
                                      </p:to>
                                    </p:set>
                                    <p:animEffect filter="fade" transition="in">
                                      <p:cBhvr>
                                        <p:cTn dur="500"/>
                                        <p:tgtEl>
                                          <p:spTgt spid="170"/>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64"/>
                                        </p:tgtEl>
                                        <p:attrNameLst>
                                          <p:attrName>style.visibility</p:attrName>
                                        </p:attrNameLst>
                                      </p:cBhvr>
                                      <p:to>
                                        <p:strVal val="visible"/>
                                      </p:to>
                                    </p:set>
                                    <p:animEffect filter="fade" transition="in">
                                      <p:cBhvr>
                                        <p:cTn dur="500"/>
                                        <p:tgtEl>
                                          <p:spTgt spid="164"/>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65">
                                            <p:txEl>
                                              <p:pRg end="0" st="0"/>
                                            </p:txEl>
                                          </p:spTgt>
                                        </p:tgtEl>
                                        <p:attrNameLst>
                                          <p:attrName>style.visibility</p:attrName>
                                        </p:attrNameLst>
                                      </p:cBhvr>
                                      <p:to>
                                        <p:strVal val="visible"/>
                                      </p:to>
                                    </p:set>
                                    <p:animEffect filter="fade" transition="in">
                                      <p:cBhvr>
                                        <p:cTn dur="500"/>
                                        <p:tgtEl>
                                          <p:spTgt spid="165">
                                            <p:txEl>
                                              <p:pRg end="0" st="0"/>
                                            </p:txEl>
                                          </p:spTgt>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165">
                                            <p:txEl>
                                              <p:pRg end="1" st="1"/>
                                            </p:txEl>
                                          </p:spTgt>
                                        </p:tgtEl>
                                        <p:attrNameLst>
                                          <p:attrName>style.visibility</p:attrName>
                                        </p:attrNameLst>
                                      </p:cBhvr>
                                      <p:to>
                                        <p:strVal val="visible"/>
                                      </p:to>
                                    </p:set>
                                    <p:animEffect filter="fade" transition="in">
                                      <p:cBhvr>
                                        <p:cTn dur="500"/>
                                        <p:tgtEl>
                                          <p:spTgt spid="165">
                                            <p:txEl>
                                              <p:pRg end="1" st="1"/>
                                            </p:txEl>
                                          </p:spTgt>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165">
                                            <p:txEl>
                                              <p:pRg end="2" st="2"/>
                                            </p:txEl>
                                          </p:spTgt>
                                        </p:tgtEl>
                                        <p:attrNameLst>
                                          <p:attrName>style.visibility</p:attrName>
                                        </p:attrNameLst>
                                      </p:cBhvr>
                                      <p:to>
                                        <p:strVal val="visible"/>
                                      </p:to>
                                    </p:set>
                                    <p:animEffect filter="fade" transition="in">
                                      <p:cBhvr>
                                        <p:cTn dur="500"/>
                                        <p:tgtEl>
                                          <p:spTgt spid="165">
                                            <p:txEl>
                                              <p:pRg end="2" st="2"/>
                                            </p:txEl>
                                          </p:spTgt>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165">
                                            <p:txEl>
                                              <p:pRg end="3" st="3"/>
                                            </p:txEl>
                                          </p:spTgt>
                                        </p:tgtEl>
                                        <p:attrNameLst>
                                          <p:attrName>style.visibility</p:attrName>
                                        </p:attrNameLst>
                                      </p:cBhvr>
                                      <p:to>
                                        <p:strVal val="visible"/>
                                      </p:to>
                                    </p:set>
                                    <p:animEffect filter="fade" transition="in">
                                      <p:cBhvr>
                                        <p:cTn dur="500"/>
                                        <p:tgtEl>
                                          <p:spTgt spid="165">
                                            <p:txEl>
                                              <p:pRg end="3" st="3"/>
                                            </p:txEl>
                                          </p:spTgt>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165">
                                            <p:txEl>
                                              <p:pRg end="4" st="4"/>
                                            </p:txEl>
                                          </p:spTgt>
                                        </p:tgtEl>
                                        <p:attrNameLst>
                                          <p:attrName>style.visibility</p:attrName>
                                        </p:attrNameLst>
                                      </p:cBhvr>
                                      <p:to>
                                        <p:strVal val="visible"/>
                                      </p:to>
                                    </p:set>
                                    <p:animEffect filter="fade" transition="in">
                                      <p:cBhvr>
                                        <p:cTn dur="500"/>
                                        <p:tgtEl>
                                          <p:spTgt spid="165">
                                            <p:txEl>
                                              <p:pRg end="4" st="4"/>
                                            </p:txEl>
                                          </p:spTgt>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165">
                                            <p:txEl>
                                              <p:pRg end="5" st="5"/>
                                            </p:txEl>
                                          </p:spTgt>
                                        </p:tgtEl>
                                        <p:attrNameLst>
                                          <p:attrName>style.visibility</p:attrName>
                                        </p:attrNameLst>
                                      </p:cBhvr>
                                      <p:to>
                                        <p:strVal val="visible"/>
                                      </p:to>
                                    </p:set>
                                    <p:animEffect filter="fade" transition="in">
                                      <p:cBhvr>
                                        <p:cTn dur="500"/>
                                        <p:tgtEl>
                                          <p:spTgt spid="165">
                                            <p:txEl>
                                              <p:pRg end="5" st="5"/>
                                            </p:txEl>
                                          </p:spTgt>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165">
                                            <p:txEl>
                                              <p:pRg end="6" st="6"/>
                                            </p:txEl>
                                          </p:spTgt>
                                        </p:tgtEl>
                                        <p:attrNameLst>
                                          <p:attrName>style.visibility</p:attrName>
                                        </p:attrNameLst>
                                      </p:cBhvr>
                                      <p:to>
                                        <p:strVal val="visible"/>
                                      </p:to>
                                    </p:set>
                                    <p:animEffect filter="fade" transition="in">
                                      <p:cBhvr>
                                        <p:cTn dur="500"/>
                                        <p:tgtEl>
                                          <p:spTgt spid="165">
                                            <p:txEl>
                                              <p:pRg end="6" st="6"/>
                                            </p:txEl>
                                          </p:spTgt>
                                        </p:tgtEl>
                                      </p:cBhvr>
                                    </p:animEffect>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165">
                                            <p:txEl>
                                              <p:pRg end="7" st="7"/>
                                            </p:txEl>
                                          </p:spTgt>
                                        </p:tgtEl>
                                        <p:attrNameLst>
                                          <p:attrName>style.visibility</p:attrName>
                                        </p:attrNameLst>
                                      </p:cBhvr>
                                      <p:to>
                                        <p:strVal val="visible"/>
                                      </p:to>
                                    </p:set>
                                    <p:animEffect filter="fade" transition="in">
                                      <p:cBhvr>
                                        <p:cTn dur="500"/>
                                        <p:tgtEl>
                                          <p:spTgt spid="165">
                                            <p:txEl>
                                              <p:pRg end="7" st="7"/>
                                            </p:txEl>
                                          </p:spTgt>
                                        </p:tgtEl>
                                      </p:cBhvr>
                                    </p:animEffect>
                                  </p:childTnLst>
                                </p:cTn>
                              </p:par>
                            </p:childTnLst>
                          </p:cTn>
                        </p:par>
                        <p:par>
                          <p:cTn fill="hold">
                            <p:stCondLst>
                              <p:cond delay="6000"/>
                            </p:stCondLst>
                            <p:childTnLst>
                              <p:par>
                                <p:cTn fill="hold" nodeType="afterEffect" presetClass="entr" presetID="10" presetSubtype="0">
                                  <p:stCondLst>
                                    <p:cond delay="0"/>
                                  </p:stCondLst>
                                  <p:childTnLst>
                                    <p:set>
                                      <p:cBhvr>
                                        <p:cTn dur="1" fill="hold">
                                          <p:stCondLst>
                                            <p:cond delay="0"/>
                                          </p:stCondLst>
                                        </p:cTn>
                                        <p:tgtEl>
                                          <p:spTgt spid="165">
                                            <p:txEl>
                                              <p:pRg end="8" st="8"/>
                                            </p:txEl>
                                          </p:spTgt>
                                        </p:tgtEl>
                                        <p:attrNameLst>
                                          <p:attrName>style.visibility</p:attrName>
                                        </p:attrNameLst>
                                      </p:cBhvr>
                                      <p:to>
                                        <p:strVal val="visible"/>
                                      </p:to>
                                    </p:set>
                                    <p:animEffect filter="fade" transition="in">
                                      <p:cBhvr>
                                        <p:cTn dur="500"/>
                                        <p:tgtEl>
                                          <p:spTgt spid="165">
                                            <p:txEl>
                                              <p:pRg end="8" st="8"/>
                                            </p:txEl>
                                          </p:spTgt>
                                        </p:tgtEl>
                                      </p:cBhvr>
                                    </p:animEffect>
                                  </p:childTnLst>
                                </p:cTn>
                              </p:par>
                            </p:childTnLst>
                          </p:cTn>
                        </p:par>
                        <p:par>
                          <p:cTn fill="hold">
                            <p:stCondLst>
                              <p:cond delay="6500"/>
                            </p:stCondLst>
                            <p:childTnLst>
                              <p:par>
                                <p:cTn fill="hold" nodeType="afterEffect" presetClass="entr" presetID="10" presetSubtype="0">
                                  <p:stCondLst>
                                    <p:cond delay="0"/>
                                  </p:stCondLst>
                                  <p:childTnLst>
                                    <p:set>
                                      <p:cBhvr>
                                        <p:cTn dur="1" fill="hold">
                                          <p:stCondLst>
                                            <p:cond delay="0"/>
                                          </p:stCondLst>
                                        </p:cTn>
                                        <p:tgtEl>
                                          <p:spTgt spid="172"/>
                                        </p:tgtEl>
                                        <p:attrNameLst>
                                          <p:attrName>style.visibility</p:attrName>
                                        </p:attrNameLst>
                                      </p:cBhvr>
                                      <p:to>
                                        <p:strVal val="visible"/>
                                      </p:to>
                                    </p:set>
                                    <p:animEffect filter="fade" transition="in">
                                      <p:cBhvr>
                                        <p:cTn dur="500"/>
                                        <p:tgtEl>
                                          <p:spTgt spid="172"/>
                                        </p:tgtEl>
                                      </p:cBhvr>
                                    </p:animEffect>
                                  </p:childTnLst>
                                </p:cTn>
                              </p:par>
                            </p:childTnLst>
                          </p:cTn>
                        </p:par>
                        <p:par>
                          <p:cTn fill="hold">
                            <p:stCondLst>
                              <p:cond delay="7000"/>
                            </p:stCondLst>
                            <p:childTnLst>
                              <p:par>
                                <p:cTn fill="hold" nodeType="afterEffect" presetClass="entr" presetID="10" presetSubtype="0">
                                  <p:stCondLst>
                                    <p:cond delay="0"/>
                                  </p:stCondLst>
                                  <p:childTnLst>
                                    <p:set>
                                      <p:cBhvr>
                                        <p:cTn dur="1" fill="hold">
                                          <p:stCondLst>
                                            <p:cond delay="0"/>
                                          </p:stCondLst>
                                        </p:cTn>
                                        <p:tgtEl>
                                          <p:spTgt spid="167">
                                            <p:txEl>
                                              <p:pRg end="0" st="0"/>
                                            </p:txEl>
                                          </p:spTgt>
                                        </p:tgtEl>
                                        <p:attrNameLst>
                                          <p:attrName>style.visibility</p:attrName>
                                        </p:attrNameLst>
                                      </p:cBhvr>
                                      <p:to>
                                        <p:strVal val="visible"/>
                                      </p:to>
                                    </p:set>
                                    <p:animEffect filter="fade" transition="in">
                                      <p:cBhvr>
                                        <p:cTn dur="500"/>
                                        <p:tgtEl>
                                          <p:spTgt spid="167">
                                            <p:txEl>
                                              <p:pRg end="0" st="0"/>
                                            </p:txEl>
                                          </p:spTgt>
                                        </p:tgtEl>
                                      </p:cBhvr>
                                    </p:animEffect>
                                  </p:childTnLst>
                                </p:cTn>
                              </p:par>
                            </p:childTnLst>
                          </p:cTn>
                        </p:par>
                        <p:par>
                          <p:cTn fill="hold">
                            <p:stCondLst>
                              <p:cond delay="7500"/>
                            </p:stCondLst>
                            <p:childTnLst>
                              <p:par>
                                <p:cTn fill="hold" nodeType="afterEffect" presetClass="entr" presetID="10" presetSubtype="0">
                                  <p:stCondLst>
                                    <p:cond delay="0"/>
                                  </p:stCondLst>
                                  <p:childTnLst>
                                    <p:set>
                                      <p:cBhvr>
                                        <p:cTn dur="1" fill="hold">
                                          <p:stCondLst>
                                            <p:cond delay="0"/>
                                          </p:stCondLst>
                                        </p:cTn>
                                        <p:tgtEl>
                                          <p:spTgt spid="167">
                                            <p:txEl>
                                              <p:pRg end="1" st="1"/>
                                            </p:txEl>
                                          </p:spTgt>
                                        </p:tgtEl>
                                        <p:attrNameLst>
                                          <p:attrName>style.visibility</p:attrName>
                                        </p:attrNameLst>
                                      </p:cBhvr>
                                      <p:to>
                                        <p:strVal val="visible"/>
                                      </p:to>
                                    </p:set>
                                    <p:animEffect filter="fade" transition="in">
                                      <p:cBhvr>
                                        <p:cTn dur="500"/>
                                        <p:tgtEl>
                                          <p:spTgt spid="167">
                                            <p:txEl>
                                              <p:pRg end="1" st="1"/>
                                            </p:txEl>
                                          </p:spTgt>
                                        </p:tgtEl>
                                      </p:cBhvr>
                                    </p:animEffect>
                                  </p:childTnLst>
                                </p:cTn>
                              </p:par>
                            </p:childTnLst>
                          </p:cTn>
                        </p:par>
                        <p:par>
                          <p:cTn fill="hold">
                            <p:stCondLst>
                              <p:cond delay="8000"/>
                            </p:stCondLst>
                            <p:childTnLst>
                              <p:par>
                                <p:cTn fill="hold" nodeType="afterEffect" presetClass="entr" presetID="10" presetSubtype="0">
                                  <p:stCondLst>
                                    <p:cond delay="0"/>
                                  </p:stCondLst>
                                  <p:childTnLst>
                                    <p:set>
                                      <p:cBhvr>
                                        <p:cTn dur="1" fill="hold">
                                          <p:stCondLst>
                                            <p:cond delay="0"/>
                                          </p:stCondLst>
                                        </p:cTn>
                                        <p:tgtEl>
                                          <p:spTgt spid="167">
                                            <p:txEl>
                                              <p:pRg end="2" st="2"/>
                                            </p:txEl>
                                          </p:spTgt>
                                        </p:tgtEl>
                                        <p:attrNameLst>
                                          <p:attrName>style.visibility</p:attrName>
                                        </p:attrNameLst>
                                      </p:cBhvr>
                                      <p:to>
                                        <p:strVal val="visible"/>
                                      </p:to>
                                    </p:set>
                                    <p:animEffect filter="fade" transition="in">
                                      <p:cBhvr>
                                        <p:cTn dur="500"/>
                                        <p:tgtEl>
                                          <p:spTgt spid="167">
                                            <p:txEl>
                                              <p:pRg end="2" st="2"/>
                                            </p:txEl>
                                          </p:spTgt>
                                        </p:tgtEl>
                                      </p:cBhvr>
                                    </p:animEffect>
                                  </p:childTnLst>
                                </p:cTn>
                              </p:par>
                            </p:childTnLst>
                          </p:cTn>
                        </p:par>
                        <p:par>
                          <p:cTn fill="hold">
                            <p:stCondLst>
                              <p:cond delay="8500"/>
                            </p:stCondLst>
                            <p:childTnLst>
                              <p:par>
                                <p:cTn fill="hold" nodeType="afterEffect" presetClass="entr" presetID="10" presetSubtype="0">
                                  <p:stCondLst>
                                    <p:cond delay="0"/>
                                  </p:stCondLst>
                                  <p:childTnLst>
                                    <p:set>
                                      <p:cBhvr>
                                        <p:cTn dur="1" fill="hold">
                                          <p:stCondLst>
                                            <p:cond delay="0"/>
                                          </p:stCondLst>
                                        </p:cTn>
                                        <p:tgtEl>
                                          <p:spTgt spid="167">
                                            <p:txEl>
                                              <p:pRg end="3" st="3"/>
                                            </p:txEl>
                                          </p:spTgt>
                                        </p:tgtEl>
                                        <p:attrNameLst>
                                          <p:attrName>style.visibility</p:attrName>
                                        </p:attrNameLst>
                                      </p:cBhvr>
                                      <p:to>
                                        <p:strVal val="visible"/>
                                      </p:to>
                                    </p:set>
                                    <p:animEffect filter="fade" transition="in">
                                      <p:cBhvr>
                                        <p:cTn dur="500"/>
                                        <p:tgtEl>
                                          <p:spTgt spid="167">
                                            <p:txEl>
                                              <p:pRg end="3" st="3"/>
                                            </p:txEl>
                                          </p:spTgt>
                                        </p:tgtEl>
                                      </p:cBhvr>
                                    </p:animEffect>
                                  </p:childTnLst>
                                </p:cTn>
                              </p:par>
                            </p:childTnLst>
                          </p:cTn>
                        </p:par>
                        <p:par>
                          <p:cTn fill="hold">
                            <p:stCondLst>
                              <p:cond delay="9000"/>
                            </p:stCondLst>
                            <p:childTnLst>
                              <p:par>
                                <p:cTn fill="hold" nodeType="afterEffect" presetClass="entr" presetID="10" presetSubtype="0">
                                  <p:stCondLst>
                                    <p:cond delay="0"/>
                                  </p:stCondLst>
                                  <p:childTnLst>
                                    <p:set>
                                      <p:cBhvr>
                                        <p:cTn dur="1" fill="hold">
                                          <p:stCondLst>
                                            <p:cond delay="0"/>
                                          </p:stCondLst>
                                        </p:cTn>
                                        <p:tgtEl>
                                          <p:spTgt spid="167">
                                            <p:txEl>
                                              <p:pRg end="4" st="4"/>
                                            </p:txEl>
                                          </p:spTgt>
                                        </p:tgtEl>
                                        <p:attrNameLst>
                                          <p:attrName>style.visibility</p:attrName>
                                        </p:attrNameLst>
                                      </p:cBhvr>
                                      <p:to>
                                        <p:strVal val="visible"/>
                                      </p:to>
                                    </p:set>
                                    <p:animEffect filter="fade" transition="in">
                                      <p:cBhvr>
                                        <p:cTn dur="500"/>
                                        <p:tgtEl>
                                          <p:spTgt spid="167">
                                            <p:txEl>
                                              <p:pRg end="4" st="4"/>
                                            </p:txEl>
                                          </p:spTgt>
                                        </p:tgtEl>
                                      </p:cBhvr>
                                    </p:animEffect>
                                  </p:childTnLst>
                                </p:cTn>
                              </p:par>
                            </p:childTnLst>
                          </p:cTn>
                        </p:par>
                        <p:par>
                          <p:cTn fill="hold">
                            <p:stCondLst>
                              <p:cond delay="9500"/>
                            </p:stCondLst>
                            <p:childTnLst>
                              <p:par>
                                <p:cTn fill="hold" nodeType="afterEffect" presetClass="entr" presetID="10" presetSubtype="0">
                                  <p:stCondLst>
                                    <p:cond delay="0"/>
                                  </p:stCondLst>
                                  <p:childTnLst>
                                    <p:set>
                                      <p:cBhvr>
                                        <p:cTn dur="1" fill="hold">
                                          <p:stCondLst>
                                            <p:cond delay="0"/>
                                          </p:stCondLst>
                                        </p:cTn>
                                        <p:tgtEl>
                                          <p:spTgt spid="167">
                                            <p:txEl>
                                              <p:pRg end="5" st="5"/>
                                            </p:txEl>
                                          </p:spTgt>
                                        </p:tgtEl>
                                        <p:attrNameLst>
                                          <p:attrName>style.visibility</p:attrName>
                                        </p:attrNameLst>
                                      </p:cBhvr>
                                      <p:to>
                                        <p:strVal val="visible"/>
                                      </p:to>
                                    </p:set>
                                    <p:animEffect filter="fade" transition="in">
                                      <p:cBhvr>
                                        <p:cTn dur="500"/>
                                        <p:tgtEl>
                                          <p:spTgt spid="167">
                                            <p:txEl>
                                              <p:pRg end="5" st="5"/>
                                            </p:txEl>
                                          </p:spTgt>
                                        </p:tgtEl>
                                      </p:cBhvr>
                                    </p:animEffect>
                                  </p:childTnLst>
                                </p:cTn>
                              </p:par>
                            </p:childTnLst>
                          </p:cTn>
                        </p:par>
                        <p:par>
                          <p:cTn fill="hold">
                            <p:stCondLst>
                              <p:cond delay="10000"/>
                            </p:stCondLst>
                            <p:childTnLst>
                              <p:par>
                                <p:cTn fill="hold" nodeType="afterEffect" presetClass="entr" presetID="10" presetSubtype="0">
                                  <p:stCondLst>
                                    <p:cond delay="0"/>
                                  </p:stCondLst>
                                  <p:childTnLst>
                                    <p:set>
                                      <p:cBhvr>
                                        <p:cTn dur="1" fill="hold">
                                          <p:stCondLst>
                                            <p:cond delay="0"/>
                                          </p:stCondLst>
                                        </p:cTn>
                                        <p:tgtEl>
                                          <p:spTgt spid="167">
                                            <p:txEl>
                                              <p:pRg end="6" st="6"/>
                                            </p:txEl>
                                          </p:spTgt>
                                        </p:tgtEl>
                                        <p:attrNameLst>
                                          <p:attrName>style.visibility</p:attrName>
                                        </p:attrNameLst>
                                      </p:cBhvr>
                                      <p:to>
                                        <p:strVal val="visible"/>
                                      </p:to>
                                    </p:set>
                                    <p:animEffect filter="fade" transition="in">
                                      <p:cBhvr>
                                        <p:cTn dur="500"/>
                                        <p:tgtEl>
                                          <p:spTgt spid="167">
                                            <p:txEl>
                                              <p:pRg end="6" st="6"/>
                                            </p:txEl>
                                          </p:spTgt>
                                        </p:tgtEl>
                                      </p:cBhvr>
                                    </p:animEffect>
                                  </p:childTnLst>
                                </p:cTn>
                              </p:par>
                            </p:childTnLst>
                          </p:cTn>
                        </p:par>
                        <p:par>
                          <p:cTn fill="hold">
                            <p:stCondLst>
                              <p:cond delay="10500"/>
                            </p:stCondLst>
                            <p:childTnLst>
                              <p:par>
                                <p:cTn fill="hold" nodeType="afterEffect" presetClass="entr" presetID="10" presetSubtype="0">
                                  <p:stCondLst>
                                    <p:cond delay="0"/>
                                  </p:stCondLst>
                                  <p:childTnLst>
                                    <p:set>
                                      <p:cBhvr>
                                        <p:cTn dur="1" fill="hold">
                                          <p:stCondLst>
                                            <p:cond delay="0"/>
                                          </p:stCondLst>
                                        </p:cTn>
                                        <p:tgtEl>
                                          <p:spTgt spid="167">
                                            <p:txEl>
                                              <p:pRg end="7" st="7"/>
                                            </p:txEl>
                                          </p:spTgt>
                                        </p:tgtEl>
                                        <p:attrNameLst>
                                          <p:attrName>style.visibility</p:attrName>
                                        </p:attrNameLst>
                                      </p:cBhvr>
                                      <p:to>
                                        <p:strVal val="visible"/>
                                      </p:to>
                                    </p:set>
                                    <p:animEffect filter="fade" transition="in">
                                      <p:cBhvr>
                                        <p:cTn dur="500"/>
                                        <p:tgtEl>
                                          <p:spTgt spid="167">
                                            <p:txEl>
                                              <p:pRg end="7" st="7"/>
                                            </p:txEl>
                                          </p:spTgt>
                                        </p:tgtEl>
                                      </p:cBhvr>
                                    </p:animEffect>
                                  </p:childTnLst>
                                </p:cTn>
                              </p:par>
                            </p:childTnLst>
                          </p:cTn>
                        </p:par>
                        <p:par>
                          <p:cTn fill="hold">
                            <p:stCondLst>
                              <p:cond delay="11000"/>
                            </p:stCondLst>
                            <p:childTnLst>
                              <p:par>
                                <p:cTn fill="hold" nodeType="afterEffect" presetClass="entr" presetID="10" presetSubtype="0">
                                  <p:stCondLst>
                                    <p:cond delay="0"/>
                                  </p:stCondLst>
                                  <p:childTnLst>
                                    <p:set>
                                      <p:cBhvr>
                                        <p:cTn dur="1" fill="hold">
                                          <p:stCondLst>
                                            <p:cond delay="0"/>
                                          </p:stCondLst>
                                        </p:cTn>
                                        <p:tgtEl>
                                          <p:spTgt spid="167">
                                            <p:txEl>
                                              <p:pRg end="8" st="8"/>
                                            </p:txEl>
                                          </p:spTgt>
                                        </p:tgtEl>
                                        <p:attrNameLst>
                                          <p:attrName>style.visibility</p:attrName>
                                        </p:attrNameLst>
                                      </p:cBhvr>
                                      <p:to>
                                        <p:strVal val="visible"/>
                                      </p:to>
                                    </p:set>
                                    <p:animEffect filter="fade" transition="in">
                                      <p:cBhvr>
                                        <p:cTn dur="500"/>
                                        <p:tgtEl>
                                          <p:spTgt spid="167">
                                            <p:txEl>
                                              <p:pRg end="8" st="8"/>
                                            </p:txEl>
                                          </p:spTgt>
                                        </p:tgtEl>
                                      </p:cBhvr>
                                    </p:animEffect>
                                  </p:childTnLst>
                                </p:cTn>
                              </p:par>
                            </p:childTnLst>
                          </p:cTn>
                        </p:par>
                        <p:par>
                          <p:cTn fill="hold">
                            <p:stCondLst>
                              <p:cond delay="11500"/>
                            </p:stCondLst>
                            <p:childTnLst>
                              <p:par>
                                <p:cTn fill="hold" nodeType="afterEffect" presetClass="entr" presetID="10" presetSubtype="0">
                                  <p:stCondLst>
                                    <p:cond delay="0"/>
                                  </p:stCondLst>
                                  <p:childTnLst>
                                    <p:set>
                                      <p:cBhvr>
                                        <p:cTn dur="1" fill="hold">
                                          <p:stCondLst>
                                            <p:cond delay="0"/>
                                          </p:stCondLst>
                                        </p:cTn>
                                        <p:tgtEl>
                                          <p:spTgt spid="169">
                                            <p:txEl>
                                              <p:pRg end="0" st="0"/>
                                            </p:txEl>
                                          </p:spTgt>
                                        </p:tgtEl>
                                        <p:attrNameLst>
                                          <p:attrName>style.visibility</p:attrName>
                                        </p:attrNameLst>
                                      </p:cBhvr>
                                      <p:to>
                                        <p:strVal val="visible"/>
                                      </p:to>
                                    </p:set>
                                    <p:animEffect filter="fade" transition="in">
                                      <p:cBhvr>
                                        <p:cTn dur="500"/>
                                        <p:tgtEl>
                                          <p:spTgt spid="169">
                                            <p:txEl>
                                              <p:pRg end="0" st="0"/>
                                            </p:txEl>
                                          </p:spTgt>
                                        </p:tgtEl>
                                      </p:cBhvr>
                                    </p:animEffect>
                                  </p:childTnLst>
                                </p:cTn>
                              </p:par>
                            </p:childTnLst>
                          </p:cTn>
                        </p:par>
                        <p:par>
                          <p:cTn fill="hold">
                            <p:stCondLst>
                              <p:cond delay="12000"/>
                            </p:stCondLst>
                            <p:childTnLst>
                              <p:par>
                                <p:cTn fill="hold" nodeType="afterEffect" presetClass="entr" presetID="10" presetSubtype="0">
                                  <p:stCondLst>
                                    <p:cond delay="0"/>
                                  </p:stCondLst>
                                  <p:childTnLst>
                                    <p:set>
                                      <p:cBhvr>
                                        <p:cTn dur="1" fill="hold">
                                          <p:stCondLst>
                                            <p:cond delay="0"/>
                                          </p:stCondLst>
                                        </p:cTn>
                                        <p:tgtEl>
                                          <p:spTgt spid="169">
                                            <p:txEl>
                                              <p:pRg end="1" st="1"/>
                                            </p:txEl>
                                          </p:spTgt>
                                        </p:tgtEl>
                                        <p:attrNameLst>
                                          <p:attrName>style.visibility</p:attrName>
                                        </p:attrNameLst>
                                      </p:cBhvr>
                                      <p:to>
                                        <p:strVal val="visible"/>
                                      </p:to>
                                    </p:set>
                                    <p:animEffect filter="fade" transition="in">
                                      <p:cBhvr>
                                        <p:cTn dur="500"/>
                                        <p:tgtEl>
                                          <p:spTgt spid="169">
                                            <p:txEl>
                                              <p:pRg end="1" st="1"/>
                                            </p:txEl>
                                          </p:spTgt>
                                        </p:tgtEl>
                                      </p:cBhvr>
                                    </p:animEffect>
                                  </p:childTnLst>
                                </p:cTn>
                              </p:par>
                            </p:childTnLst>
                          </p:cTn>
                        </p:par>
                        <p:par>
                          <p:cTn fill="hold">
                            <p:stCondLst>
                              <p:cond delay="12500"/>
                            </p:stCondLst>
                            <p:childTnLst>
                              <p:par>
                                <p:cTn fill="hold" nodeType="afterEffect" presetClass="entr" presetID="10" presetSubtype="0">
                                  <p:stCondLst>
                                    <p:cond delay="0"/>
                                  </p:stCondLst>
                                  <p:childTnLst>
                                    <p:set>
                                      <p:cBhvr>
                                        <p:cTn dur="1" fill="hold">
                                          <p:stCondLst>
                                            <p:cond delay="0"/>
                                          </p:stCondLst>
                                        </p:cTn>
                                        <p:tgtEl>
                                          <p:spTgt spid="169">
                                            <p:txEl>
                                              <p:pRg end="2" st="2"/>
                                            </p:txEl>
                                          </p:spTgt>
                                        </p:tgtEl>
                                        <p:attrNameLst>
                                          <p:attrName>style.visibility</p:attrName>
                                        </p:attrNameLst>
                                      </p:cBhvr>
                                      <p:to>
                                        <p:strVal val="visible"/>
                                      </p:to>
                                    </p:set>
                                    <p:animEffect filter="fade" transition="in">
                                      <p:cBhvr>
                                        <p:cTn dur="500"/>
                                        <p:tgtEl>
                                          <p:spTgt spid="169">
                                            <p:txEl>
                                              <p:pRg end="2" st="2"/>
                                            </p:txEl>
                                          </p:spTgt>
                                        </p:tgtEl>
                                      </p:cBhvr>
                                    </p:animEffect>
                                  </p:childTnLst>
                                </p:cTn>
                              </p:par>
                            </p:childTnLst>
                          </p:cTn>
                        </p:par>
                        <p:par>
                          <p:cTn fill="hold">
                            <p:stCondLst>
                              <p:cond delay="13000"/>
                            </p:stCondLst>
                            <p:childTnLst>
                              <p:par>
                                <p:cTn fill="hold" nodeType="afterEffect" presetClass="entr" presetID="10" presetSubtype="0">
                                  <p:stCondLst>
                                    <p:cond delay="0"/>
                                  </p:stCondLst>
                                  <p:childTnLst>
                                    <p:set>
                                      <p:cBhvr>
                                        <p:cTn dur="1" fill="hold">
                                          <p:stCondLst>
                                            <p:cond delay="0"/>
                                          </p:stCondLst>
                                        </p:cTn>
                                        <p:tgtEl>
                                          <p:spTgt spid="169">
                                            <p:txEl>
                                              <p:pRg end="3" st="3"/>
                                            </p:txEl>
                                          </p:spTgt>
                                        </p:tgtEl>
                                        <p:attrNameLst>
                                          <p:attrName>style.visibility</p:attrName>
                                        </p:attrNameLst>
                                      </p:cBhvr>
                                      <p:to>
                                        <p:strVal val="visible"/>
                                      </p:to>
                                    </p:set>
                                    <p:animEffect filter="fade" transition="in">
                                      <p:cBhvr>
                                        <p:cTn dur="500"/>
                                        <p:tgtEl>
                                          <p:spTgt spid="169">
                                            <p:txEl>
                                              <p:pRg end="3" st="3"/>
                                            </p:txEl>
                                          </p:spTgt>
                                        </p:tgtEl>
                                      </p:cBhvr>
                                    </p:animEffect>
                                  </p:childTnLst>
                                </p:cTn>
                              </p:par>
                            </p:childTnLst>
                          </p:cTn>
                        </p:par>
                        <p:par>
                          <p:cTn fill="hold">
                            <p:stCondLst>
                              <p:cond delay="13500"/>
                            </p:stCondLst>
                            <p:childTnLst>
                              <p:par>
                                <p:cTn fill="hold" nodeType="afterEffect" presetClass="entr" presetID="10" presetSubtype="0">
                                  <p:stCondLst>
                                    <p:cond delay="0"/>
                                  </p:stCondLst>
                                  <p:childTnLst>
                                    <p:set>
                                      <p:cBhvr>
                                        <p:cTn dur="1" fill="hold">
                                          <p:stCondLst>
                                            <p:cond delay="0"/>
                                          </p:stCondLst>
                                        </p:cTn>
                                        <p:tgtEl>
                                          <p:spTgt spid="169">
                                            <p:txEl>
                                              <p:pRg end="4" st="4"/>
                                            </p:txEl>
                                          </p:spTgt>
                                        </p:tgtEl>
                                        <p:attrNameLst>
                                          <p:attrName>style.visibility</p:attrName>
                                        </p:attrNameLst>
                                      </p:cBhvr>
                                      <p:to>
                                        <p:strVal val="visible"/>
                                      </p:to>
                                    </p:set>
                                    <p:animEffect filter="fade" transition="in">
                                      <p:cBhvr>
                                        <p:cTn dur="500"/>
                                        <p:tgtEl>
                                          <p:spTgt spid="169">
                                            <p:txEl>
                                              <p:pRg end="4" st="4"/>
                                            </p:txEl>
                                          </p:spTgt>
                                        </p:tgtEl>
                                      </p:cBhvr>
                                    </p:animEffect>
                                  </p:childTnLst>
                                </p:cTn>
                              </p:par>
                            </p:childTnLst>
                          </p:cTn>
                        </p:par>
                        <p:par>
                          <p:cTn fill="hold">
                            <p:stCondLst>
                              <p:cond delay="14000"/>
                            </p:stCondLst>
                            <p:childTnLst>
                              <p:par>
                                <p:cTn fill="hold" nodeType="afterEffect" presetClass="entr" presetID="10" presetSubtype="0">
                                  <p:stCondLst>
                                    <p:cond delay="0"/>
                                  </p:stCondLst>
                                  <p:childTnLst>
                                    <p:set>
                                      <p:cBhvr>
                                        <p:cTn dur="1" fill="hold">
                                          <p:stCondLst>
                                            <p:cond delay="0"/>
                                          </p:stCondLst>
                                        </p:cTn>
                                        <p:tgtEl>
                                          <p:spTgt spid="169">
                                            <p:txEl>
                                              <p:pRg end="5" st="5"/>
                                            </p:txEl>
                                          </p:spTgt>
                                        </p:tgtEl>
                                        <p:attrNameLst>
                                          <p:attrName>style.visibility</p:attrName>
                                        </p:attrNameLst>
                                      </p:cBhvr>
                                      <p:to>
                                        <p:strVal val="visible"/>
                                      </p:to>
                                    </p:set>
                                    <p:animEffect filter="fade" transition="in">
                                      <p:cBhvr>
                                        <p:cTn dur="500"/>
                                        <p:tgtEl>
                                          <p:spTgt spid="169">
                                            <p:txEl>
                                              <p:pRg end="5" st="5"/>
                                            </p:txEl>
                                          </p:spTgt>
                                        </p:tgtEl>
                                      </p:cBhvr>
                                    </p:animEffect>
                                  </p:childTnLst>
                                </p:cTn>
                              </p:par>
                            </p:childTnLst>
                          </p:cTn>
                        </p:par>
                        <p:par>
                          <p:cTn fill="hold">
                            <p:stCondLst>
                              <p:cond delay="14500"/>
                            </p:stCondLst>
                            <p:childTnLst>
                              <p:par>
                                <p:cTn fill="hold" nodeType="afterEffect" presetClass="entr" presetID="10" presetSubtype="0">
                                  <p:stCondLst>
                                    <p:cond delay="0"/>
                                  </p:stCondLst>
                                  <p:childTnLst>
                                    <p:set>
                                      <p:cBhvr>
                                        <p:cTn dur="1" fill="hold">
                                          <p:stCondLst>
                                            <p:cond delay="0"/>
                                          </p:stCondLst>
                                        </p:cTn>
                                        <p:tgtEl>
                                          <p:spTgt spid="169">
                                            <p:txEl>
                                              <p:pRg end="6" st="6"/>
                                            </p:txEl>
                                          </p:spTgt>
                                        </p:tgtEl>
                                        <p:attrNameLst>
                                          <p:attrName>style.visibility</p:attrName>
                                        </p:attrNameLst>
                                      </p:cBhvr>
                                      <p:to>
                                        <p:strVal val="visible"/>
                                      </p:to>
                                    </p:set>
                                    <p:animEffect filter="fade" transition="in">
                                      <p:cBhvr>
                                        <p:cTn dur="500"/>
                                        <p:tgtEl>
                                          <p:spTgt spid="169">
                                            <p:txEl>
                                              <p:pRg end="6" st="6"/>
                                            </p:txEl>
                                          </p:spTgt>
                                        </p:tgtEl>
                                      </p:cBhvr>
                                    </p:animEffect>
                                  </p:childTnLst>
                                </p:cTn>
                              </p:par>
                            </p:childTnLst>
                          </p:cTn>
                        </p:par>
                        <p:par>
                          <p:cTn fill="hold">
                            <p:stCondLst>
                              <p:cond delay="15000"/>
                            </p:stCondLst>
                            <p:childTnLst>
                              <p:par>
                                <p:cTn fill="hold" nodeType="afterEffect" presetClass="entr" presetID="10" presetSubtype="0">
                                  <p:stCondLst>
                                    <p:cond delay="0"/>
                                  </p:stCondLst>
                                  <p:childTnLst>
                                    <p:set>
                                      <p:cBhvr>
                                        <p:cTn dur="1" fill="hold">
                                          <p:stCondLst>
                                            <p:cond delay="0"/>
                                          </p:stCondLst>
                                        </p:cTn>
                                        <p:tgtEl>
                                          <p:spTgt spid="169">
                                            <p:txEl>
                                              <p:pRg end="7" st="7"/>
                                            </p:txEl>
                                          </p:spTgt>
                                        </p:tgtEl>
                                        <p:attrNameLst>
                                          <p:attrName>style.visibility</p:attrName>
                                        </p:attrNameLst>
                                      </p:cBhvr>
                                      <p:to>
                                        <p:strVal val="visible"/>
                                      </p:to>
                                    </p:set>
                                    <p:animEffect filter="fade" transition="in">
                                      <p:cBhvr>
                                        <p:cTn dur="500"/>
                                        <p:tgtEl>
                                          <p:spTgt spid="169">
                                            <p:txEl>
                                              <p:pRg end="7" st="7"/>
                                            </p:txEl>
                                          </p:spTgt>
                                        </p:tgtEl>
                                      </p:cBhvr>
                                    </p:animEffect>
                                  </p:childTnLst>
                                </p:cTn>
                              </p:par>
                            </p:childTnLst>
                          </p:cTn>
                        </p:par>
                        <p:par>
                          <p:cTn fill="hold">
                            <p:stCondLst>
                              <p:cond delay="15500"/>
                            </p:stCondLst>
                            <p:childTnLst>
                              <p:par>
                                <p:cTn fill="hold" nodeType="afterEffect" presetClass="entr" presetID="10" presetSubtype="0">
                                  <p:stCondLst>
                                    <p:cond delay="0"/>
                                  </p:stCondLst>
                                  <p:childTnLst>
                                    <p:set>
                                      <p:cBhvr>
                                        <p:cTn dur="1" fill="hold">
                                          <p:stCondLst>
                                            <p:cond delay="0"/>
                                          </p:stCondLst>
                                        </p:cTn>
                                        <p:tgtEl>
                                          <p:spTgt spid="169">
                                            <p:txEl>
                                              <p:pRg end="8" st="8"/>
                                            </p:txEl>
                                          </p:spTgt>
                                        </p:tgtEl>
                                        <p:attrNameLst>
                                          <p:attrName>style.visibility</p:attrName>
                                        </p:attrNameLst>
                                      </p:cBhvr>
                                      <p:to>
                                        <p:strVal val="visible"/>
                                      </p:to>
                                    </p:set>
                                    <p:animEffect filter="fade" transition="in">
                                      <p:cBhvr>
                                        <p:cTn dur="500"/>
                                        <p:tgtEl>
                                          <p:spTgt spid="169">
                                            <p:txEl>
                                              <p:pRg end="8" st="8"/>
                                            </p:txEl>
                                          </p:spTgt>
                                        </p:tgtEl>
                                      </p:cBhvr>
                                    </p:animEffect>
                                  </p:childTnLst>
                                </p:cTn>
                              </p:par>
                              <p:par>
                                <p:cTn fill="hold" nodeType="withEffect" presetClass="entr" presetID="10" presetSubtype="0">
                                  <p:stCondLst>
                                    <p:cond delay="0"/>
                                  </p:stCondLst>
                                  <p:childTnLst>
                                    <p:set>
                                      <p:cBhvr>
                                        <p:cTn dur="1" fill="hold">
                                          <p:stCondLst>
                                            <p:cond delay="0"/>
                                          </p:stCondLst>
                                        </p:cTn>
                                        <p:tgtEl>
                                          <p:spTgt spid="173"/>
                                        </p:tgtEl>
                                        <p:attrNameLst>
                                          <p:attrName>style.visibility</p:attrName>
                                        </p:attrNameLst>
                                      </p:cBhvr>
                                      <p:to>
                                        <p:strVal val="visible"/>
                                      </p:to>
                                    </p:set>
                                    <p:animEffect filter="fade" transition="in">
                                      <p:cBhvr>
                                        <p:cTn dur="500"/>
                                        <p:tgtEl>
                                          <p:spTgt spid="173"/>
                                        </p:tgtEl>
                                      </p:cBhvr>
                                    </p:animEffect>
                                  </p:childTnLst>
                                </p:cTn>
                              </p:par>
                            </p:childTnLst>
                          </p:cTn>
                        </p:par>
                        <p:par>
                          <p:cTn fill="hold">
                            <p:stCondLst>
                              <p:cond delay="16000"/>
                            </p:stCondLst>
                            <p:childTnLst>
                              <p:par>
                                <p:cTn fill="hold" nodeType="afterEffect" presetClass="entr" presetID="10" presetSubtype="0">
                                  <p:stCondLst>
                                    <p:cond delay="0"/>
                                  </p:stCondLst>
                                  <p:childTnLst>
                                    <p:set>
                                      <p:cBhvr>
                                        <p:cTn dur="1" fill="hold">
                                          <p:stCondLst>
                                            <p:cond delay="0"/>
                                          </p:stCondLst>
                                        </p:cTn>
                                        <p:tgtEl>
                                          <p:spTgt spid="166">
                                            <p:txEl>
                                              <p:pRg end="0" st="0"/>
                                            </p:txEl>
                                          </p:spTgt>
                                        </p:tgtEl>
                                        <p:attrNameLst>
                                          <p:attrName>style.visibility</p:attrName>
                                        </p:attrNameLst>
                                      </p:cBhvr>
                                      <p:to>
                                        <p:strVal val="visible"/>
                                      </p:to>
                                    </p:set>
                                    <p:animEffect filter="fade" transition="in">
                                      <p:cBhvr>
                                        <p:cTn dur="500"/>
                                        <p:tgtEl>
                                          <p:spTgt spid="166">
                                            <p:txEl>
                                              <p:pRg end="0" st="0"/>
                                            </p:txEl>
                                          </p:spTgt>
                                        </p:tgtEl>
                                      </p:cBhvr>
                                    </p:animEffect>
                                  </p:childTnLst>
                                </p:cTn>
                              </p:par>
                            </p:childTnLst>
                          </p:cTn>
                        </p:par>
                        <p:par>
                          <p:cTn fill="hold">
                            <p:stCondLst>
                              <p:cond delay="16500"/>
                            </p:stCondLst>
                            <p:childTnLst>
                              <p:par>
                                <p:cTn fill="hold" nodeType="afterEffect" presetClass="entr" presetID="10" presetSubtype="0">
                                  <p:stCondLst>
                                    <p:cond delay="0"/>
                                  </p:stCondLst>
                                  <p:childTnLst>
                                    <p:set>
                                      <p:cBhvr>
                                        <p:cTn dur="1" fill="hold">
                                          <p:stCondLst>
                                            <p:cond delay="0"/>
                                          </p:stCondLst>
                                        </p:cTn>
                                        <p:tgtEl>
                                          <p:spTgt spid="166">
                                            <p:txEl>
                                              <p:pRg end="1" st="1"/>
                                            </p:txEl>
                                          </p:spTgt>
                                        </p:tgtEl>
                                        <p:attrNameLst>
                                          <p:attrName>style.visibility</p:attrName>
                                        </p:attrNameLst>
                                      </p:cBhvr>
                                      <p:to>
                                        <p:strVal val="visible"/>
                                      </p:to>
                                    </p:set>
                                    <p:animEffect filter="fade" transition="in">
                                      <p:cBhvr>
                                        <p:cTn dur="500"/>
                                        <p:tgtEl>
                                          <p:spTgt spid="166">
                                            <p:txEl>
                                              <p:pRg end="1" st="1"/>
                                            </p:txEl>
                                          </p:spTgt>
                                        </p:tgtEl>
                                      </p:cBhvr>
                                    </p:animEffect>
                                  </p:childTnLst>
                                </p:cTn>
                              </p:par>
                            </p:childTnLst>
                          </p:cTn>
                        </p:par>
                        <p:par>
                          <p:cTn fill="hold">
                            <p:stCondLst>
                              <p:cond delay="17000"/>
                            </p:stCondLst>
                            <p:childTnLst>
                              <p:par>
                                <p:cTn fill="hold" nodeType="afterEffect" presetClass="entr" presetID="10" presetSubtype="0">
                                  <p:stCondLst>
                                    <p:cond delay="0"/>
                                  </p:stCondLst>
                                  <p:childTnLst>
                                    <p:set>
                                      <p:cBhvr>
                                        <p:cTn dur="1" fill="hold">
                                          <p:stCondLst>
                                            <p:cond delay="0"/>
                                          </p:stCondLst>
                                        </p:cTn>
                                        <p:tgtEl>
                                          <p:spTgt spid="166">
                                            <p:txEl>
                                              <p:pRg end="2" st="2"/>
                                            </p:txEl>
                                          </p:spTgt>
                                        </p:tgtEl>
                                        <p:attrNameLst>
                                          <p:attrName>style.visibility</p:attrName>
                                        </p:attrNameLst>
                                      </p:cBhvr>
                                      <p:to>
                                        <p:strVal val="visible"/>
                                      </p:to>
                                    </p:set>
                                    <p:animEffect filter="fade" transition="in">
                                      <p:cBhvr>
                                        <p:cTn dur="500"/>
                                        <p:tgtEl>
                                          <p:spTgt spid="166">
                                            <p:txEl>
                                              <p:pRg end="2" st="2"/>
                                            </p:txEl>
                                          </p:spTgt>
                                        </p:tgtEl>
                                      </p:cBhvr>
                                    </p:animEffect>
                                  </p:childTnLst>
                                </p:cTn>
                              </p:par>
                            </p:childTnLst>
                          </p:cTn>
                        </p:par>
                        <p:par>
                          <p:cTn fill="hold">
                            <p:stCondLst>
                              <p:cond delay="17500"/>
                            </p:stCondLst>
                            <p:childTnLst>
                              <p:par>
                                <p:cTn fill="hold" nodeType="afterEffect" presetClass="entr" presetID="10" presetSubtype="0">
                                  <p:stCondLst>
                                    <p:cond delay="0"/>
                                  </p:stCondLst>
                                  <p:childTnLst>
                                    <p:set>
                                      <p:cBhvr>
                                        <p:cTn dur="1" fill="hold">
                                          <p:stCondLst>
                                            <p:cond delay="0"/>
                                          </p:stCondLst>
                                        </p:cTn>
                                        <p:tgtEl>
                                          <p:spTgt spid="166">
                                            <p:txEl>
                                              <p:pRg end="3" st="3"/>
                                            </p:txEl>
                                          </p:spTgt>
                                        </p:tgtEl>
                                        <p:attrNameLst>
                                          <p:attrName>style.visibility</p:attrName>
                                        </p:attrNameLst>
                                      </p:cBhvr>
                                      <p:to>
                                        <p:strVal val="visible"/>
                                      </p:to>
                                    </p:set>
                                    <p:animEffect filter="fade" transition="in">
                                      <p:cBhvr>
                                        <p:cTn dur="500"/>
                                        <p:tgtEl>
                                          <p:spTgt spid="166">
                                            <p:txEl>
                                              <p:pRg end="3" st="3"/>
                                            </p:txEl>
                                          </p:spTgt>
                                        </p:tgtEl>
                                      </p:cBhvr>
                                    </p:animEffect>
                                  </p:childTnLst>
                                </p:cTn>
                              </p:par>
                            </p:childTnLst>
                          </p:cTn>
                        </p:par>
                        <p:par>
                          <p:cTn fill="hold">
                            <p:stCondLst>
                              <p:cond delay="18000"/>
                            </p:stCondLst>
                            <p:childTnLst>
                              <p:par>
                                <p:cTn fill="hold" nodeType="afterEffect" presetClass="entr" presetID="10" presetSubtype="0">
                                  <p:stCondLst>
                                    <p:cond delay="0"/>
                                  </p:stCondLst>
                                  <p:childTnLst>
                                    <p:set>
                                      <p:cBhvr>
                                        <p:cTn dur="1" fill="hold">
                                          <p:stCondLst>
                                            <p:cond delay="0"/>
                                          </p:stCondLst>
                                        </p:cTn>
                                        <p:tgtEl>
                                          <p:spTgt spid="166">
                                            <p:txEl>
                                              <p:pRg end="4" st="4"/>
                                            </p:txEl>
                                          </p:spTgt>
                                        </p:tgtEl>
                                        <p:attrNameLst>
                                          <p:attrName>style.visibility</p:attrName>
                                        </p:attrNameLst>
                                      </p:cBhvr>
                                      <p:to>
                                        <p:strVal val="visible"/>
                                      </p:to>
                                    </p:set>
                                    <p:animEffect filter="fade" transition="in">
                                      <p:cBhvr>
                                        <p:cTn dur="500"/>
                                        <p:tgtEl>
                                          <p:spTgt spid="166">
                                            <p:txEl>
                                              <p:pRg end="4" st="4"/>
                                            </p:txEl>
                                          </p:spTgt>
                                        </p:tgtEl>
                                      </p:cBhvr>
                                    </p:animEffect>
                                  </p:childTnLst>
                                </p:cTn>
                              </p:par>
                            </p:childTnLst>
                          </p:cTn>
                        </p:par>
                        <p:par>
                          <p:cTn fill="hold">
                            <p:stCondLst>
                              <p:cond delay="18500"/>
                            </p:stCondLst>
                            <p:childTnLst>
                              <p:par>
                                <p:cTn fill="hold" nodeType="afterEffect" presetClass="entr" presetID="10" presetSubtype="0">
                                  <p:stCondLst>
                                    <p:cond delay="0"/>
                                  </p:stCondLst>
                                  <p:childTnLst>
                                    <p:set>
                                      <p:cBhvr>
                                        <p:cTn dur="1" fill="hold">
                                          <p:stCondLst>
                                            <p:cond delay="0"/>
                                          </p:stCondLst>
                                        </p:cTn>
                                        <p:tgtEl>
                                          <p:spTgt spid="166">
                                            <p:txEl>
                                              <p:pRg end="5" st="5"/>
                                            </p:txEl>
                                          </p:spTgt>
                                        </p:tgtEl>
                                        <p:attrNameLst>
                                          <p:attrName>style.visibility</p:attrName>
                                        </p:attrNameLst>
                                      </p:cBhvr>
                                      <p:to>
                                        <p:strVal val="visible"/>
                                      </p:to>
                                    </p:set>
                                    <p:animEffect filter="fade" transition="in">
                                      <p:cBhvr>
                                        <p:cTn dur="500"/>
                                        <p:tgtEl>
                                          <p:spTgt spid="166">
                                            <p:txEl>
                                              <p:pRg end="5" st="5"/>
                                            </p:txEl>
                                          </p:spTgt>
                                        </p:tgtEl>
                                      </p:cBhvr>
                                    </p:animEffect>
                                  </p:childTnLst>
                                </p:cTn>
                              </p:par>
                            </p:childTnLst>
                          </p:cTn>
                        </p:par>
                        <p:par>
                          <p:cTn fill="hold">
                            <p:stCondLst>
                              <p:cond delay="19000"/>
                            </p:stCondLst>
                            <p:childTnLst>
                              <p:par>
                                <p:cTn fill="hold" nodeType="afterEffect" presetClass="entr" presetID="10" presetSubtype="0">
                                  <p:stCondLst>
                                    <p:cond delay="0"/>
                                  </p:stCondLst>
                                  <p:childTnLst>
                                    <p:set>
                                      <p:cBhvr>
                                        <p:cTn dur="1" fill="hold">
                                          <p:stCondLst>
                                            <p:cond delay="0"/>
                                          </p:stCondLst>
                                        </p:cTn>
                                        <p:tgtEl>
                                          <p:spTgt spid="166">
                                            <p:txEl>
                                              <p:pRg end="6" st="6"/>
                                            </p:txEl>
                                          </p:spTgt>
                                        </p:tgtEl>
                                        <p:attrNameLst>
                                          <p:attrName>style.visibility</p:attrName>
                                        </p:attrNameLst>
                                      </p:cBhvr>
                                      <p:to>
                                        <p:strVal val="visible"/>
                                      </p:to>
                                    </p:set>
                                    <p:animEffect filter="fade" transition="in">
                                      <p:cBhvr>
                                        <p:cTn dur="500"/>
                                        <p:tgtEl>
                                          <p:spTgt spid="166">
                                            <p:txEl>
                                              <p:pRg end="6" st="6"/>
                                            </p:txEl>
                                          </p:spTgt>
                                        </p:tgtEl>
                                      </p:cBhvr>
                                    </p:animEffect>
                                  </p:childTnLst>
                                </p:cTn>
                              </p:par>
                            </p:childTnLst>
                          </p:cTn>
                        </p:par>
                        <p:par>
                          <p:cTn fill="hold">
                            <p:stCondLst>
                              <p:cond delay="19500"/>
                            </p:stCondLst>
                            <p:childTnLst>
                              <p:par>
                                <p:cTn fill="hold" nodeType="afterEffect" presetClass="entr" presetID="10" presetSubtype="0">
                                  <p:stCondLst>
                                    <p:cond delay="0"/>
                                  </p:stCondLst>
                                  <p:childTnLst>
                                    <p:set>
                                      <p:cBhvr>
                                        <p:cTn dur="1" fill="hold">
                                          <p:stCondLst>
                                            <p:cond delay="0"/>
                                          </p:stCondLst>
                                        </p:cTn>
                                        <p:tgtEl>
                                          <p:spTgt spid="166">
                                            <p:txEl>
                                              <p:pRg end="7" st="7"/>
                                            </p:txEl>
                                          </p:spTgt>
                                        </p:tgtEl>
                                        <p:attrNameLst>
                                          <p:attrName>style.visibility</p:attrName>
                                        </p:attrNameLst>
                                      </p:cBhvr>
                                      <p:to>
                                        <p:strVal val="visible"/>
                                      </p:to>
                                    </p:set>
                                    <p:animEffect filter="fade" transition="in">
                                      <p:cBhvr>
                                        <p:cTn dur="500"/>
                                        <p:tgtEl>
                                          <p:spTgt spid="166">
                                            <p:txEl>
                                              <p:pRg end="7" st="7"/>
                                            </p:txEl>
                                          </p:spTgt>
                                        </p:tgtEl>
                                      </p:cBhvr>
                                    </p:animEffect>
                                  </p:childTnLst>
                                </p:cTn>
                              </p:par>
                            </p:childTnLst>
                          </p:cTn>
                        </p:par>
                        <p:par>
                          <p:cTn fill="hold">
                            <p:stCondLst>
                              <p:cond delay="20000"/>
                            </p:stCondLst>
                            <p:childTnLst>
                              <p:par>
                                <p:cTn fill="hold" nodeType="afterEffect" presetClass="entr" presetID="10" presetSubtype="0">
                                  <p:stCondLst>
                                    <p:cond delay="0"/>
                                  </p:stCondLst>
                                  <p:childTnLst>
                                    <p:set>
                                      <p:cBhvr>
                                        <p:cTn dur="1" fill="hold">
                                          <p:stCondLst>
                                            <p:cond delay="0"/>
                                          </p:stCondLst>
                                        </p:cTn>
                                        <p:tgtEl>
                                          <p:spTgt spid="166">
                                            <p:txEl>
                                              <p:pRg end="8" st="8"/>
                                            </p:txEl>
                                          </p:spTgt>
                                        </p:tgtEl>
                                        <p:attrNameLst>
                                          <p:attrName>style.visibility</p:attrName>
                                        </p:attrNameLst>
                                      </p:cBhvr>
                                      <p:to>
                                        <p:strVal val="visible"/>
                                      </p:to>
                                    </p:set>
                                    <p:animEffect filter="fade" transition="in">
                                      <p:cBhvr>
                                        <p:cTn dur="500"/>
                                        <p:tgtEl>
                                          <p:spTgt spid="166">
                                            <p:txEl>
                                              <p:pRg end="8" st="8"/>
                                            </p:txEl>
                                          </p:spTgt>
                                        </p:tgtEl>
                                      </p:cBhvr>
                                    </p:animEffect>
                                  </p:childTnLst>
                                </p:cTn>
                              </p:par>
                              <p:par>
                                <p:cTn fill="hold" nodeType="withEffect" presetClass="entr" presetID="10" presetSubtype="0">
                                  <p:stCondLst>
                                    <p:cond delay="0"/>
                                  </p:stCondLst>
                                  <p:childTnLst>
                                    <p:set>
                                      <p:cBhvr>
                                        <p:cTn dur="1" fill="hold">
                                          <p:stCondLst>
                                            <p:cond delay="0"/>
                                          </p:stCondLst>
                                        </p:cTn>
                                        <p:tgtEl>
                                          <p:spTgt spid="174"/>
                                        </p:tgtEl>
                                        <p:attrNameLst>
                                          <p:attrName>style.visibility</p:attrName>
                                        </p:attrNameLst>
                                      </p:cBhvr>
                                      <p:to>
                                        <p:strVal val="visible"/>
                                      </p:to>
                                    </p:set>
                                    <p:animEffect filter="fade" transition="in">
                                      <p:cBhvr>
                                        <p:cTn dur="500"/>
                                        <p:tgtEl>
                                          <p:spTgt spid="174"/>
                                        </p:tgtEl>
                                      </p:cBhvr>
                                    </p:animEffect>
                                  </p:childTnLst>
                                </p:cTn>
                              </p:par>
                            </p:childTnLst>
                          </p:cTn>
                        </p:par>
                        <p:par>
                          <p:cTn fill="hold">
                            <p:stCondLst>
                              <p:cond delay="20500"/>
                            </p:stCondLst>
                            <p:childTnLst>
                              <p:par>
                                <p:cTn fill="hold" nodeType="afterEffect" presetClass="entr" presetID="10" presetSubtype="0">
                                  <p:stCondLst>
                                    <p:cond delay="0"/>
                                  </p:stCondLst>
                                  <p:childTnLst>
                                    <p:set>
                                      <p:cBhvr>
                                        <p:cTn dur="1" fill="hold">
                                          <p:stCondLst>
                                            <p:cond delay="0"/>
                                          </p:stCondLst>
                                        </p:cTn>
                                        <p:tgtEl>
                                          <p:spTgt spid="168">
                                            <p:txEl>
                                              <p:pRg end="0" st="0"/>
                                            </p:txEl>
                                          </p:spTgt>
                                        </p:tgtEl>
                                        <p:attrNameLst>
                                          <p:attrName>style.visibility</p:attrName>
                                        </p:attrNameLst>
                                      </p:cBhvr>
                                      <p:to>
                                        <p:strVal val="visible"/>
                                      </p:to>
                                    </p:set>
                                    <p:animEffect filter="fade" transition="in">
                                      <p:cBhvr>
                                        <p:cTn dur="500"/>
                                        <p:tgtEl>
                                          <p:spTgt spid="168">
                                            <p:txEl>
                                              <p:pRg end="0" st="0"/>
                                            </p:txEl>
                                          </p:spTgt>
                                        </p:tgtEl>
                                      </p:cBhvr>
                                    </p:animEffect>
                                  </p:childTnLst>
                                </p:cTn>
                              </p:par>
                            </p:childTnLst>
                          </p:cTn>
                        </p:par>
                        <p:par>
                          <p:cTn fill="hold">
                            <p:stCondLst>
                              <p:cond delay="21000"/>
                            </p:stCondLst>
                            <p:childTnLst>
                              <p:par>
                                <p:cTn fill="hold" nodeType="afterEffect" presetClass="entr" presetID="10" presetSubtype="0">
                                  <p:stCondLst>
                                    <p:cond delay="0"/>
                                  </p:stCondLst>
                                  <p:childTnLst>
                                    <p:set>
                                      <p:cBhvr>
                                        <p:cTn dur="1" fill="hold">
                                          <p:stCondLst>
                                            <p:cond delay="0"/>
                                          </p:stCondLst>
                                        </p:cTn>
                                        <p:tgtEl>
                                          <p:spTgt spid="168">
                                            <p:txEl>
                                              <p:pRg end="1" st="1"/>
                                            </p:txEl>
                                          </p:spTgt>
                                        </p:tgtEl>
                                        <p:attrNameLst>
                                          <p:attrName>style.visibility</p:attrName>
                                        </p:attrNameLst>
                                      </p:cBhvr>
                                      <p:to>
                                        <p:strVal val="visible"/>
                                      </p:to>
                                    </p:set>
                                    <p:animEffect filter="fade" transition="in">
                                      <p:cBhvr>
                                        <p:cTn dur="500"/>
                                        <p:tgtEl>
                                          <p:spTgt spid="168">
                                            <p:txEl>
                                              <p:pRg end="1" st="1"/>
                                            </p:txEl>
                                          </p:spTgt>
                                        </p:tgtEl>
                                      </p:cBhvr>
                                    </p:animEffect>
                                  </p:childTnLst>
                                </p:cTn>
                              </p:par>
                            </p:childTnLst>
                          </p:cTn>
                        </p:par>
                        <p:par>
                          <p:cTn fill="hold">
                            <p:stCondLst>
                              <p:cond delay="21500"/>
                            </p:stCondLst>
                            <p:childTnLst>
                              <p:par>
                                <p:cTn fill="hold" nodeType="afterEffect" presetClass="entr" presetID="10" presetSubtype="0">
                                  <p:stCondLst>
                                    <p:cond delay="0"/>
                                  </p:stCondLst>
                                  <p:childTnLst>
                                    <p:set>
                                      <p:cBhvr>
                                        <p:cTn dur="1" fill="hold">
                                          <p:stCondLst>
                                            <p:cond delay="0"/>
                                          </p:stCondLst>
                                        </p:cTn>
                                        <p:tgtEl>
                                          <p:spTgt spid="168">
                                            <p:txEl>
                                              <p:pRg end="2" st="2"/>
                                            </p:txEl>
                                          </p:spTgt>
                                        </p:tgtEl>
                                        <p:attrNameLst>
                                          <p:attrName>style.visibility</p:attrName>
                                        </p:attrNameLst>
                                      </p:cBhvr>
                                      <p:to>
                                        <p:strVal val="visible"/>
                                      </p:to>
                                    </p:set>
                                    <p:animEffect filter="fade" transition="in">
                                      <p:cBhvr>
                                        <p:cTn dur="500"/>
                                        <p:tgtEl>
                                          <p:spTgt spid="168">
                                            <p:txEl>
                                              <p:pRg end="2" st="2"/>
                                            </p:txEl>
                                          </p:spTgt>
                                        </p:tgtEl>
                                      </p:cBhvr>
                                    </p:animEffect>
                                  </p:childTnLst>
                                </p:cTn>
                              </p:par>
                            </p:childTnLst>
                          </p:cTn>
                        </p:par>
                        <p:par>
                          <p:cTn fill="hold">
                            <p:stCondLst>
                              <p:cond delay="22000"/>
                            </p:stCondLst>
                            <p:childTnLst>
                              <p:par>
                                <p:cTn fill="hold" nodeType="afterEffect" presetClass="entr" presetID="10" presetSubtype="0">
                                  <p:stCondLst>
                                    <p:cond delay="0"/>
                                  </p:stCondLst>
                                  <p:childTnLst>
                                    <p:set>
                                      <p:cBhvr>
                                        <p:cTn dur="1" fill="hold">
                                          <p:stCondLst>
                                            <p:cond delay="0"/>
                                          </p:stCondLst>
                                        </p:cTn>
                                        <p:tgtEl>
                                          <p:spTgt spid="168">
                                            <p:txEl>
                                              <p:pRg end="3" st="3"/>
                                            </p:txEl>
                                          </p:spTgt>
                                        </p:tgtEl>
                                        <p:attrNameLst>
                                          <p:attrName>style.visibility</p:attrName>
                                        </p:attrNameLst>
                                      </p:cBhvr>
                                      <p:to>
                                        <p:strVal val="visible"/>
                                      </p:to>
                                    </p:set>
                                    <p:animEffect filter="fade" transition="in">
                                      <p:cBhvr>
                                        <p:cTn dur="500"/>
                                        <p:tgtEl>
                                          <p:spTgt spid="168">
                                            <p:txEl>
                                              <p:pRg end="3" st="3"/>
                                            </p:txEl>
                                          </p:spTgt>
                                        </p:tgtEl>
                                      </p:cBhvr>
                                    </p:animEffect>
                                  </p:childTnLst>
                                </p:cTn>
                              </p:par>
                            </p:childTnLst>
                          </p:cTn>
                        </p:par>
                        <p:par>
                          <p:cTn fill="hold">
                            <p:stCondLst>
                              <p:cond delay="22500"/>
                            </p:stCondLst>
                            <p:childTnLst>
                              <p:par>
                                <p:cTn fill="hold" nodeType="afterEffect" presetClass="entr" presetID="10" presetSubtype="0">
                                  <p:stCondLst>
                                    <p:cond delay="0"/>
                                  </p:stCondLst>
                                  <p:childTnLst>
                                    <p:set>
                                      <p:cBhvr>
                                        <p:cTn dur="1" fill="hold">
                                          <p:stCondLst>
                                            <p:cond delay="0"/>
                                          </p:stCondLst>
                                        </p:cTn>
                                        <p:tgtEl>
                                          <p:spTgt spid="168">
                                            <p:txEl>
                                              <p:pRg end="4" st="4"/>
                                            </p:txEl>
                                          </p:spTgt>
                                        </p:tgtEl>
                                        <p:attrNameLst>
                                          <p:attrName>style.visibility</p:attrName>
                                        </p:attrNameLst>
                                      </p:cBhvr>
                                      <p:to>
                                        <p:strVal val="visible"/>
                                      </p:to>
                                    </p:set>
                                    <p:animEffect filter="fade" transition="in">
                                      <p:cBhvr>
                                        <p:cTn dur="500"/>
                                        <p:tgtEl>
                                          <p:spTgt spid="168">
                                            <p:txEl>
                                              <p:pRg end="4" st="4"/>
                                            </p:txEl>
                                          </p:spTgt>
                                        </p:tgtEl>
                                      </p:cBhvr>
                                    </p:animEffect>
                                  </p:childTnLst>
                                </p:cTn>
                              </p:par>
                            </p:childTnLst>
                          </p:cTn>
                        </p:par>
                        <p:par>
                          <p:cTn fill="hold">
                            <p:stCondLst>
                              <p:cond delay="23000"/>
                            </p:stCondLst>
                            <p:childTnLst>
                              <p:par>
                                <p:cTn fill="hold" nodeType="afterEffect" presetClass="entr" presetID="10" presetSubtype="0">
                                  <p:stCondLst>
                                    <p:cond delay="0"/>
                                  </p:stCondLst>
                                  <p:childTnLst>
                                    <p:set>
                                      <p:cBhvr>
                                        <p:cTn dur="1" fill="hold">
                                          <p:stCondLst>
                                            <p:cond delay="0"/>
                                          </p:stCondLst>
                                        </p:cTn>
                                        <p:tgtEl>
                                          <p:spTgt spid="168">
                                            <p:txEl>
                                              <p:pRg end="5" st="5"/>
                                            </p:txEl>
                                          </p:spTgt>
                                        </p:tgtEl>
                                        <p:attrNameLst>
                                          <p:attrName>style.visibility</p:attrName>
                                        </p:attrNameLst>
                                      </p:cBhvr>
                                      <p:to>
                                        <p:strVal val="visible"/>
                                      </p:to>
                                    </p:set>
                                    <p:animEffect filter="fade" transition="in">
                                      <p:cBhvr>
                                        <p:cTn dur="500"/>
                                        <p:tgtEl>
                                          <p:spTgt spid="168">
                                            <p:txEl>
                                              <p:pRg end="5" st="5"/>
                                            </p:txEl>
                                          </p:spTgt>
                                        </p:tgtEl>
                                      </p:cBhvr>
                                    </p:animEffect>
                                  </p:childTnLst>
                                </p:cTn>
                              </p:par>
                            </p:childTnLst>
                          </p:cTn>
                        </p:par>
                        <p:par>
                          <p:cTn fill="hold">
                            <p:stCondLst>
                              <p:cond delay="23500"/>
                            </p:stCondLst>
                            <p:childTnLst>
                              <p:par>
                                <p:cTn fill="hold" nodeType="afterEffect" presetClass="entr" presetID="10" presetSubtype="0">
                                  <p:stCondLst>
                                    <p:cond delay="0"/>
                                  </p:stCondLst>
                                  <p:childTnLst>
                                    <p:set>
                                      <p:cBhvr>
                                        <p:cTn dur="1" fill="hold">
                                          <p:stCondLst>
                                            <p:cond delay="0"/>
                                          </p:stCondLst>
                                        </p:cTn>
                                        <p:tgtEl>
                                          <p:spTgt spid="168">
                                            <p:txEl>
                                              <p:pRg end="6" st="6"/>
                                            </p:txEl>
                                          </p:spTgt>
                                        </p:tgtEl>
                                        <p:attrNameLst>
                                          <p:attrName>style.visibility</p:attrName>
                                        </p:attrNameLst>
                                      </p:cBhvr>
                                      <p:to>
                                        <p:strVal val="visible"/>
                                      </p:to>
                                    </p:set>
                                    <p:animEffect filter="fade" transition="in">
                                      <p:cBhvr>
                                        <p:cTn dur="500"/>
                                        <p:tgtEl>
                                          <p:spTgt spid="168">
                                            <p:txEl>
                                              <p:pRg end="6" st="6"/>
                                            </p:txEl>
                                          </p:spTgt>
                                        </p:tgtEl>
                                      </p:cBhvr>
                                    </p:animEffect>
                                  </p:childTnLst>
                                </p:cTn>
                              </p:par>
                            </p:childTnLst>
                          </p:cTn>
                        </p:par>
                        <p:par>
                          <p:cTn fill="hold">
                            <p:stCondLst>
                              <p:cond delay="24000"/>
                            </p:stCondLst>
                            <p:childTnLst>
                              <p:par>
                                <p:cTn fill="hold" nodeType="afterEffect" presetClass="entr" presetID="10" presetSubtype="0">
                                  <p:stCondLst>
                                    <p:cond delay="0"/>
                                  </p:stCondLst>
                                  <p:childTnLst>
                                    <p:set>
                                      <p:cBhvr>
                                        <p:cTn dur="1" fill="hold">
                                          <p:stCondLst>
                                            <p:cond delay="0"/>
                                          </p:stCondLst>
                                        </p:cTn>
                                        <p:tgtEl>
                                          <p:spTgt spid="168">
                                            <p:txEl>
                                              <p:pRg end="7" st="7"/>
                                            </p:txEl>
                                          </p:spTgt>
                                        </p:tgtEl>
                                        <p:attrNameLst>
                                          <p:attrName>style.visibility</p:attrName>
                                        </p:attrNameLst>
                                      </p:cBhvr>
                                      <p:to>
                                        <p:strVal val="visible"/>
                                      </p:to>
                                    </p:set>
                                    <p:animEffect filter="fade" transition="in">
                                      <p:cBhvr>
                                        <p:cTn dur="500"/>
                                        <p:tgtEl>
                                          <p:spTgt spid="168">
                                            <p:txEl>
                                              <p:pRg end="7" st="7"/>
                                            </p:txEl>
                                          </p:spTgt>
                                        </p:tgtEl>
                                      </p:cBhvr>
                                    </p:animEffect>
                                  </p:childTnLst>
                                </p:cTn>
                              </p:par>
                            </p:childTnLst>
                          </p:cTn>
                        </p:par>
                        <p:par>
                          <p:cTn fill="hold">
                            <p:stCondLst>
                              <p:cond delay="24500"/>
                            </p:stCondLst>
                            <p:childTnLst>
                              <p:par>
                                <p:cTn fill="hold" nodeType="afterEffect" presetClass="entr" presetID="10" presetSubtype="0">
                                  <p:stCondLst>
                                    <p:cond delay="0"/>
                                  </p:stCondLst>
                                  <p:childTnLst>
                                    <p:set>
                                      <p:cBhvr>
                                        <p:cTn dur="1" fill="hold">
                                          <p:stCondLst>
                                            <p:cond delay="0"/>
                                          </p:stCondLst>
                                        </p:cTn>
                                        <p:tgtEl>
                                          <p:spTgt spid="168">
                                            <p:txEl>
                                              <p:pRg end="8" st="8"/>
                                            </p:txEl>
                                          </p:spTgt>
                                        </p:tgtEl>
                                        <p:attrNameLst>
                                          <p:attrName>style.visibility</p:attrName>
                                        </p:attrNameLst>
                                      </p:cBhvr>
                                      <p:to>
                                        <p:strVal val="visible"/>
                                      </p:to>
                                    </p:set>
                                    <p:animEffect filter="fade" transition="in">
                                      <p:cBhvr>
                                        <p:cTn dur="500"/>
                                        <p:tgtEl>
                                          <p:spTgt spid="168">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Bullets">
  <p:cSld name="Title &amp; Bullets">
    <p:spTree>
      <p:nvGrpSpPr>
        <p:cNvPr id="177" name="Shape 177"/>
        <p:cNvGrpSpPr/>
        <p:nvPr/>
      </p:nvGrpSpPr>
      <p:grpSpPr>
        <a:xfrm>
          <a:off x="0" y="0"/>
          <a:ext cx="0" cy="0"/>
          <a:chOff x="0" y="0"/>
          <a:chExt cx="0" cy="0"/>
        </a:xfrm>
      </p:grpSpPr>
      <p:sp>
        <p:nvSpPr>
          <p:cNvPr id="178" name="Google Shape;178;p39"/>
          <p:cNvSpPr txBox="1"/>
          <p:nvPr>
            <p:ph type="title"/>
          </p:nvPr>
        </p:nvSpPr>
        <p:spPr>
          <a:xfrm>
            <a:off x="114301" y="317274"/>
            <a:ext cx="8921700" cy="3732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100"/>
              <a:buNone/>
              <a:defRPr b="0" sz="2400">
                <a:solidFill>
                  <a:schemeClr val="dk1"/>
                </a:solidFill>
              </a:defRPr>
            </a:lvl1pPr>
            <a:lvl2pPr lvl="1" rtl="0">
              <a:spcBef>
                <a:spcPts val="0"/>
              </a:spcBef>
              <a:spcAft>
                <a:spcPts val="0"/>
              </a:spcAft>
              <a:buSzPts val="1100"/>
              <a:buNone/>
              <a:defRPr sz="1100"/>
            </a:lvl2pPr>
            <a:lvl3pPr lvl="2" rtl="0">
              <a:spcBef>
                <a:spcPts val="0"/>
              </a:spcBef>
              <a:spcAft>
                <a:spcPts val="0"/>
              </a:spcAft>
              <a:buSzPts val="1100"/>
              <a:buNone/>
              <a:defRPr sz="1100"/>
            </a:lvl3pPr>
            <a:lvl4pPr lvl="3" rtl="0">
              <a:spcBef>
                <a:spcPts val="0"/>
              </a:spcBef>
              <a:spcAft>
                <a:spcPts val="0"/>
              </a:spcAft>
              <a:buSzPts val="1100"/>
              <a:buNone/>
              <a:defRPr sz="1100"/>
            </a:lvl4pPr>
            <a:lvl5pPr lvl="4" rtl="0">
              <a:spcBef>
                <a:spcPts val="0"/>
              </a:spcBef>
              <a:spcAft>
                <a:spcPts val="0"/>
              </a:spcAft>
              <a:buSzPts val="1100"/>
              <a:buNone/>
              <a:defRPr sz="1100"/>
            </a:lvl5pPr>
            <a:lvl6pPr lvl="5" rtl="0">
              <a:spcBef>
                <a:spcPts val="0"/>
              </a:spcBef>
              <a:spcAft>
                <a:spcPts val="0"/>
              </a:spcAft>
              <a:buSzPts val="1100"/>
              <a:buNone/>
              <a:defRPr sz="1100"/>
            </a:lvl6pPr>
            <a:lvl7pPr lvl="6" rtl="0">
              <a:spcBef>
                <a:spcPts val="0"/>
              </a:spcBef>
              <a:spcAft>
                <a:spcPts val="0"/>
              </a:spcAft>
              <a:buSzPts val="1100"/>
              <a:buNone/>
              <a:defRPr sz="1100"/>
            </a:lvl7pPr>
            <a:lvl8pPr lvl="7" rtl="0">
              <a:spcBef>
                <a:spcPts val="0"/>
              </a:spcBef>
              <a:spcAft>
                <a:spcPts val="0"/>
              </a:spcAft>
              <a:buSzPts val="1100"/>
              <a:buNone/>
              <a:defRPr sz="1100"/>
            </a:lvl8pPr>
            <a:lvl9pPr lvl="8" rtl="0">
              <a:spcBef>
                <a:spcPts val="0"/>
              </a:spcBef>
              <a:spcAft>
                <a:spcPts val="0"/>
              </a:spcAft>
              <a:buSzPts val="1100"/>
              <a:buNone/>
              <a:defRPr sz="1100"/>
            </a:lvl9pPr>
          </a:lstStyle>
          <a:p/>
        </p:txBody>
      </p:sp>
      <p:sp>
        <p:nvSpPr>
          <p:cNvPr id="179" name="Google Shape;179;p39"/>
          <p:cNvSpPr txBox="1"/>
          <p:nvPr>
            <p:ph idx="1" type="body"/>
          </p:nvPr>
        </p:nvSpPr>
        <p:spPr>
          <a:xfrm>
            <a:off x="114302" y="802489"/>
            <a:ext cx="8915400" cy="307200"/>
          </a:xfrm>
          <a:prstGeom prst="rect">
            <a:avLst/>
          </a:prstGeom>
          <a:noFill/>
          <a:ln>
            <a:noFill/>
          </a:ln>
        </p:spPr>
        <p:txBody>
          <a:bodyPr anchorCtr="0" anchor="t" bIns="68575" lIns="68575" spcFirstLastPara="1" rIns="68575" wrap="square" tIns="68575">
            <a:noAutofit/>
          </a:bodyPr>
          <a:lstStyle>
            <a:lvl1pPr indent="-228600" lvl="0" marL="457200" rtl="0">
              <a:spcBef>
                <a:spcPts val="0"/>
              </a:spcBef>
              <a:spcAft>
                <a:spcPts val="0"/>
              </a:spcAft>
              <a:buClr>
                <a:srgbClr val="7F7F7F"/>
              </a:buClr>
              <a:buSzPts val="1100"/>
              <a:buFont typeface="Open Sans"/>
              <a:buNone/>
              <a:defRPr sz="1800">
                <a:solidFill>
                  <a:srgbClr val="7F7F7F"/>
                </a:solidFill>
                <a:latin typeface="Open Sans"/>
                <a:ea typeface="Open Sans"/>
                <a:cs typeface="Open Sans"/>
                <a:sym typeface="Open Sans"/>
              </a:defRPr>
            </a:lvl1pPr>
            <a:lvl2pPr indent="-298450" lvl="1" marL="914400" rtl="0">
              <a:spcBef>
                <a:spcPts val="1600"/>
              </a:spcBef>
              <a:spcAft>
                <a:spcPts val="0"/>
              </a:spcAft>
              <a:buSzPts val="1100"/>
              <a:buChar char="○"/>
              <a:defRPr sz="1800">
                <a:solidFill>
                  <a:schemeClr val="dk1"/>
                </a:solidFill>
                <a:latin typeface="Open Sans"/>
                <a:ea typeface="Open Sans"/>
                <a:cs typeface="Open Sans"/>
                <a:sym typeface="Open Sans"/>
              </a:defRPr>
            </a:lvl2pPr>
            <a:lvl3pPr indent="-298450" lvl="2" marL="1371600" rtl="0">
              <a:spcBef>
                <a:spcPts val="1600"/>
              </a:spcBef>
              <a:spcAft>
                <a:spcPts val="0"/>
              </a:spcAft>
              <a:buSzPts val="1100"/>
              <a:buChar char="■"/>
              <a:defRPr sz="1500">
                <a:solidFill>
                  <a:schemeClr val="dk1"/>
                </a:solidFill>
                <a:latin typeface="Open Sans"/>
                <a:ea typeface="Open Sans"/>
                <a:cs typeface="Open Sans"/>
                <a:sym typeface="Open Sans"/>
              </a:defRPr>
            </a:lvl3pPr>
            <a:lvl4pPr indent="-298450" lvl="3" marL="1828800" rtl="0">
              <a:spcBef>
                <a:spcPts val="1600"/>
              </a:spcBef>
              <a:spcAft>
                <a:spcPts val="0"/>
              </a:spcAft>
              <a:buSzPts val="1100"/>
              <a:buChar char="●"/>
              <a:defRPr sz="1400">
                <a:solidFill>
                  <a:schemeClr val="dk1"/>
                </a:solidFill>
                <a:latin typeface="Open Sans"/>
                <a:ea typeface="Open Sans"/>
                <a:cs typeface="Open Sans"/>
                <a:sym typeface="Open Sans"/>
              </a:defRPr>
            </a:lvl4pPr>
            <a:lvl5pPr indent="-298450" lvl="4" marL="2286000" rtl="0">
              <a:spcBef>
                <a:spcPts val="1600"/>
              </a:spcBef>
              <a:spcAft>
                <a:spcPts val="0"/>
              </a:spcAft>
              <a:buSzPts val="1100"/>
              <a:buChar char="○"/>
              <a:defRPr sz="1400">
                <a:solidFill>
                  <a:schemeClr val="dk1"/>
                </a:solidFill>
                <a:latin typeface="Open Sans"/>
                <a:ea typeface="Open Sans"/>
                <a:cs typeface="Open Sans"/>
                <a:sym typeface="Open Sans"/>
              </a:defRPr>
            </a:lvl5pPr>
            <a:lvl6pPr indent="-298450" lvl="5" marL="2743200" rtl="0">
              <a:spcBef>
                <a:spcPts val="1600"/>
              </a:spcBef>
              <a:spcAft>
                <a:spcPts val="0"/>
              </a:spcAft>
              <a:buSzPts val="1100"/>
              <a:buChar char="■"/>
              <a:defRPr sz="1400">
                <a:solidFill>
                  <a:schemeClr val="dk1"/>
                </a:solidFill>
                <a:latin typeface="Open Sans"/>
                <a:ea typeface="Open Sans"/>
                <a:cs typeface="Open Sans"/>
                <a:sym typeface="Open Sans"/>
              </a:defRPr>
            </a:lvl6pPr>
            <a:lvl7pPr indent="-298450" lvl="6" marL="3200400" rtl="0">
              <a:spcBef>
                <a:spcPts val="1600"/>
              </a:spcBef>
              <a:spcAft>
                <a:spcPts val="0"/>
              </a:spcAft>
              <a:buSzPts val="1100"/>
              <a:buChar char="●"/>
              <a:defRPr sz="1400">
                <a:solidFill>
                  <a:schemeClr val="dk1"/>
                </a:solidFill>
                <a:latin typeface="Open Sans"/>
                <a:ea typeface="Open Sans"/>
                <a:cs typeface="Open Sans"/>
                <a:sym typeface="Open Sans"/>
              </a:defRPr>
            </a:lvl7pPr>
            <a:lvl8pPr indent="-298450" lvl="7" marL="3657600" rtl="0">
              <a:spcBef>
                <a:spcPts val="1600"/>
              </a:spcBef>
              <a:spcAft>
                <a:spcPts val="0"/>
              </a:spcAft>
              <a:buSzPts val="1100"/>
              <a:buChar char="○"/>
              <a:defRPr sz="1400">
                <a:solidFill>
                  <a:schemeClr val="dk1"/>
                </a:solidFill>
                <a:latin typeface="Open Sans"/>
                <a:ea typeface="Open Sans"/>
                <a:cs typeface="Open Sans"/>
                <a:sym typeface="Open Sans"/>
              </a:defRPr>
            </a:lvl8pPr>
            <a:lvl9pPr indent="-298450" lvl="8" marL="4114800" rtl="0">
              <a:spcBef>
                <a:spcPts val="1600"/>
              </a:spcBef>
              <a:spcAft>
                <a:spcPts val="1600"/>
              </a:spcAft>
              <a:buSzPts val="1100"/>
              <a:buChar char="■"/>
              <a:defRPr sz="1400">
                <a:solidFill>
                  <a:schemeClr val="dk1"/>
                </a:solidFill>
                <a:latin typeface="Open Sans"/>
                <a:ea typeface="Open Sans"/>
                <a:cs typeface="Open Sans"/>
                <a:sym typeface="Open Sans"/>
              </a:defRPr>
            </a:lvl9pPr>
          </a:lstStyle>
          <a:p/>
        </p:txBody>
      </p:sp>
      <p:sp>
        <p:nvSpPr>
          <p:cNvPr id="180" name="Google Shape;180;p39"/>
          <p:cNvSpPr txBox="1"/>
          <p:nvPr>
            <p:ph idx="2" type="body"/>
          </p:nvPr>
        </p:nvSpPr>
        <p:spPr>
          <a:xfrm>
            <a:off x="114302" y="1214051"/>
            <a:ext cx="8915400" cy="3227400"/>
          </a:xfrm>
          <a:prstGeom prst="rect">
            <a:avLst/>
          </a:prstGeom>
          <a:noFill/>
          <a:ln>
            <a:noFill/>
          </a:ln>
        </p:spPr>
        <p:txBody>
          <a:bodyPr anchorCtr="0" anchor="t" bIns="68575" lIns="68575" spcFirstLastPara="1" rIns="68575" wrap="square" tIns="68575">
            <a:noAutofit/>
          </a:bodyPr>
          <a:lstStyle>
            <a:lvl1pPr indent="-298450" lvl="0" marL="457200" rtl="0">
              <a:spcBef>
                <a:spcPts val="0"/>
              </a:spcBef>
              <a:spcAft>
                <a:spcPts val="0"/>
              </a:spcAft>
              <a:buClr>
                <a:schemeClr val="accent1"/>
              </a:buClr>
              <a:buSzPts val="1100"/>
              <a:buFont typeface="Noto Sans Symbols"/>
              <a:buChar char="▪"/>
              <a:defRPr sz="1200">
                <a:solidFill>
                  <a:schemeClr val="dk2"/>
                </a:solidFill>
              </a:defRPr>
            </a:lvl1pPr>
            <a:lvl2pPr indent="-298450" lvl="1" marL="914400" rtl="0">
              <a:spcBef>
                <a:spcPts val="900"/>
              </a:spcBef>
              <a:spcAft>
                <a:spcPts val="0"/>
              </a:spcAft>
              <a:buSzPts val="1100"/>
              <a:buChar char="○"/>
              <a:defRPr sz="1200"/>
            </a:lvl2pPr>
            <a:lvl3pPr indent="-298450" lvl="2" marL="1371600" rtl="0">
              <a:spcBef>
                <a:spcPts val="1600"/>
              </a:spcBef>
              <a:spcAft>
                <a:spcPts val="0"/>
              </a:spcAft>
              <a:buSzPts val="1100"/>
              <a:buChar char="■"/>
              <a:defRPr sz="1100"/>
            </a:lvl3pPr>
            <a:lvl4pPr indent="-298450" lvl="3" marL="1828800" rtl="0">
              <a:spcBef>
                <a:spcPts val="1600"/>
              </a:spcBef>
              <a:spcAft>
                <a:spcPts val="0"/>
              </a:spcAft>
              <a:buSzPts val="1100"/>
              <a:buChar char="●"/>
              <a:defRPr sz="900"/>
            </a:lvl4pPr>
            <a:lvl5pPr indent="-298450" lvl="4" marL="2286000" rtl="0">
              <a:spcBef>
                <a:spcPts val="1600"/>
              </a:spcBef>
              <a:spcAft>
                <a:spcPts val="0"/>
              </a:spcAft>
              <a:buSzPts val="1100"/>
              <a:buChar char="○"/>
              <a:defRPr sz="900"/>
            </a:lvl5pPr>
            <a:lvl6pPr indent="-298450" lvl="5" marL="2743200" rtl="0">
              <a:spcBef>
                <a:spcPts val="1600"/>
              </a:spcBef>
              <a:spcAft>
                <a:spcPts val="0"/>
              </a:spcAft>
              <a:buSzPts val="1100"/>
              <a:buChar char="■"/>
              <a:defRPr sz="1400">
                <a:solidFill>
                  <a:schemeClr val="dk1"/>
                </a:solidFill>
                <a:latin typeface="Open Sans"/>
                <a:ea typeface="Open Sans"/>
                <a:cs typeface="Open Sans"/>
                <a:sym typeface="Open Sans"/>
              </a:defRPr>
            </a:lvl6pPr>
            <a:lvl7pPr indent="-298450" lvl="6" marL="3200400" rtl="0">
              <a:spcBef>
                <a:spcPts val="1600"/>
              </a:spcBef>
              <a:spcAft>
                <a:spcPts val="0"/>
              </a:spcAft>
              <a:buSzPts val="1100"/>
              <a:buChar char="●"/>
              <a:defRPr sz="1400">
                <a:solidFill>
                  <a:schemeClr val="dk1"/>
                </a:solidFill>
                <a:latin typeface="Open Sans"/>
                <a:ea typeface="Open Sans"/>
                <a:cs typeface="Open Sans"/>
                <a:sym typeface="Open Sans"/>
              </a:defRPr>
            </a:lvl7pPr>
            <a:lvl8pPr indent="-298450" lvl="7" marL="3657600" rtl="0">
              <a:spcBef>
                <a:spcPts val="1600"/>
              </a:spcBef>
              <a:spcAft>
                <a:spcPts val="0"/>
              </a:spcAft>
              <a:buSzPts val="1100"/>
              <a:buChar char="○"/>
              <a:defRPr sz="1400">
                <a:solidFill>
                  <a:schemeClr val="dk1"/>
                </a:solidFill>
                <a:latin typeface="Open Sans"/>
                <a:ea typeface="Open Sans"/>
                <a:cs typeface="Open Sans"/>
                <a:sym typeface="Open Sans"/>
              </a:defRPr>
            </a:lvl8pPr>
            <a:lvl9pPr indent="-298450" lvl="8" marL="4114800" rtl="0">
              <a:spcBef>
                <a:spcPts val="1600"/>
              </a:spcBef>
              <a:spcAft>
                <a:spcPts val="1600"/>
              </a:spcAft>
              <a:buSzPts val="1100"/>
              <a:buChar char="■"/>
              <a:defRPr sz="1400">
                <a:solidFill>
                  <a:schemeClr val="dk1"/>
                </a:solidFill>
                <a:latin typeface="Open Sans"/>
                <a:ea typeface="Open Sans"/>
                <a:cs typeface="Open Sans"/>
                <a:sym typeface="Open Sans"/>
              </a:defRPr>
            </a:lvl9pPr>
          </a:lstStyle>
          <a:p/>
        </p:txBody>
      </p:sp>
      <p:sp>
        <p:nvSpPr>
          <p:cNvPr id="181" name="Google Shape;181;p39"/>
          <p:cNvSpPr txBox="1"/>
          <p:nvPr>
            <p:ph idx="3" type="body"/>
          </p:nvPr>
        </p:nvSpPr>
        <p:spPr>
          <a:xfrm>
            <a:off x="114301" y="4514852"/>
            <a:ext cx="8915400" cy="292800"/>
          </a:xfrm>
          <a:prstGeom prst="rect">
            <a:avLst/>
          </a:prstGeom>
          <a:noFill/>
          <a:ln>
            <a:noFill/>
          </a:ln>
        </p:spPr>
        <p:txBody>
          <a:bodyPr anchorCtr="0" anchor="b" bIns="68575" lIns="68575" spcFirstLastPara="1" rIns="68575" wrap="square" tIns="68575">
            <a:noAutofit/>
          </a:bodyPr>
          <a:lstStyle>
            <a:lvl1pPr indent="-228600" lvl="0" marL="457200" marR="0" rtl="0" algn="l">
              <a:lnSpc>
                <a:spcPct val="100000"/>
              </a:lnSpc>
              <a:spcBef>
                <a:spcPts val="0"/>
              </a:spcBef>
              <a:spcAft>
                <a:spcPts val="0"/>
              </a:spcAft>
              <a:buSzPts val="1100"/>
              <a:buFont typeface="Arial"/>
              <a:buNone/>
              <a:defRPr sz="600"/>
            </a:lvl1pPr>
            <a:lvl2pPr indent="-228600" lvl="1" marL="914400" rtl="0">
              <a:spcBef>
                <a:spcPts val="0"/>
              </a:spcBef>
              <a:spcAft>
                <a:spcPts val="0"/>
              </a:spcAft>
              <a:buSzPts val="1100"/>
              <a:buFont typeface="Open Sans"/>
              <a:buNone/>
              <a:defRPr sz="800"/>
            </a:lvl2pPr>
            <a:lvl3pPr indent="-228600" lvl="2" marL="1371600" rtl="0">
              <a:spcBef>
                <a:spcPts val="1600"/>
              </a:spcBef>
              <a:spcAft>
                <a:spcPts val="0"/>
              </a:spcAft>
              <a:buSzPts val="1100"/>
              <a:buFont typeface="Open Sans"/>
              <a:buNone/>
              <a:defRPr sz="800"/>
            </a:lvl3pPr>
            <a:lvl4pPr indent="-228600" lvl="3" marL="1828800" rtl="0">
              <a:spcBef>
                <a:spcPts val="1600"/>
              </a:spcBef>
              <a:spcAft>
                <a:spcPts val="0"/>
              </a:spcAft>
              <a:buSzPts val="1100"/>
              <a:buFont typeface="Open Sans"/>
              <a:buNone/>
              <a:defRPr sz="800"/>
            </a:lvl4pPr>
            <a:lvl5pPr indent="-228600" lvl="4" marL="2286000" rtl="0">
              <a:spcBef>
                <a:spcPts val="1600"/>
              </a:spcBef>
              <a:spcAft>
                <a:spcPts val="0"/>
              </a:spcAft>
              <a:buSzPts val="1100"/>
              <a:buFont typeface="Open Sans"/>
              <a:buNone/>
              <a:defRPr sz="800"/>
            </a:lvl5pPr>
            <a:lvl6pPr indent="-298450" lvl="5" marL="2743200" rtl="0">
              <a:spcBef>
                <a:spcPts val="1600"/>
              </a:spcBef>
              <a:spcAft>
                <a:spcPts val="0"/>
              </a:spcAft>
              <a:buSzPts val="1100"/>
              <a:buChar char="■"/>
              <a:defRPr sz="1400">
                <a:solidFill>
                  <a:schemeClr val="dk1"/>
                </a:solidFill>
                <a:latin typeface="Open Sans"/>
                <a:ea typeface="Open Sans"/>
                <a:cs typeface="Open Sans"/>
                <a:sym typeface="Open Sans"/>
              </a:defRPr>
            </a:lvl6pPr>
            <a:lvl7pPr indent="-298450" lvl="6" marL="3200400" rtl="0">
              <a:spcBef>
                <a:spcPts val="1600"/>
              </a:spcBef>
              <a:spcAft>
                <a:spcPts val="0"/>
              </a:spcAft>
              <a:buSzPts val="1100"/>
              <a:buChar char="●"/>
              <a:defRPr sz="1400">
                <a:solidFill>
                  <a:schemeClr val="dk1"/>
                </a:solidFill>
                <a:latin typeface="Open Sans"/>
                <a:ea typeface="Open Sans"/>
                <a:cs typeface="Open Sans"/>
                <a:sym typeface="Open Sans"/>
              </a:defRPr>
            </a:lvl7pPr>
            <a:lvl8pPr indent="-298450" lvl="7" marL="3657600" rtl="0">
              <a:spcBef>
                <a:spcPts val="1600"/>
              </a:spcBef>
              <a:spcAft>
                <a:spcPts val="0"/>
              </a:spcAft>
              <a:buSzPts val="1100"/>
              <a:buChar char="○"/>
              <a:defRPr sz="1400">
                <a:solidFill>
                  <a:schemeClr val="dk1"/>
                </a:solidFill>
                <a:latin typeface="Open Sans"/>
                <a:ea typeface="Open Sans"/>
                <a:cs typeface="Open Sans"/>
                <a:sym typeface="Open Sans"/>
              </a:defRPr>
            </a:lvl8pPr>
            <a:lvl9pPr indent="-298450" lvl="8" marL="4114800" rtl="0">
              <a:spcBef>
                <a:spcPts val="1600"/>
              </a:spcBef>
              <a:spcAft>
                <a:spcPts val="1600"/>
              </a:spcAft>
              <a:buSzPts val="1100"/>
              <a:buChar char="■"/>
              <a:defRPr sz="1400">
                <a:solidFill>
                  <a:schemeClr val="dk1"/>
                </a:solidFill>
                <a:latin typeface="Open Sans"/>
                <a:ea typeface="Open Sans"/>
                <a:cs typeface="Open Sans"/>
                <a:sym typeface="Open Sans"/>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80">
                                            <p:txEl>
                                              <p:pRg end="0" st="0"/>
                                            </p:txEl>
                                          </p:spTgt>
                                        </p:tgtEl>
                                        <p:attrNameLst>
                                          <p:attrName>style.visibility</p:attrName>
                                        </p:attrNameLst>
                                      </p:cBhvr>
                                      <p:to>
                                        <p:strVal val="visible"/>
                                      </p:to>
                                    </p:set>
                                    <p:animEffect filter="fade" transition="in">
                                      <p:cBhvr>
                                        <p:cTn dur="500"/>
                                        <p:tgtEl>
                                          <p:spTgt spid="180">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180">
                                            <p:txEl>
                                              <p:pRg end="1" st="1"/>
                                            </p:txEl>
                                          </p:spTgt>
                                        </p:tgtEl>
                                        <p:attrNameLst>
                                          <p:attrName>style.visibility</p:attrName>
                                        </p:attrNameLst>
                                      </p:cBhvr>
                                      <p:to>
                                        <p:strVal val="visible"/>
                                      </p:to>
                                    </p:set>
                                    <p:animEffect filter="fade" transition="in">
                                      <p:cBhvr>
                                        <p:cTn dur="500"/>
                                        <p:tgtEl>
                                          <p:spTgt spid="180">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180">
                                            <p:txEl>
                                              <p:pRg end="2" st="2"/>
                                            </p:txEl>
                                          </p:spTgt>
                                        </p:tgtEl>
                                        <p:attrNameLst>
                                          <p:attrName>style.visibility</p:attrName>
                                        </p:attrNameLst>
                                      </p:cBhvr>
                                      <p:to>
                                        <p:strVal val="visible"/>
                                      </p:to>
                                    </p:set>
                                    <p:animEffect filter="fade" transition="in">
                                      <p:cBhvr>
                                        <p:cTn dur="500"/>
                                        <p:tgtEl>
                                          <p:spTgt spid="180">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180">
                                            <p:txEl>
                                              <p:pRg end="3" st="3"/>
                                            </p:txEl>
                                          </p:spTgt>
                                        </p:tgtEl>
                                        <p:attrNameLst>
                                          <p:attrName>style.visibility</p:attrName>
                                        </p:attrNameLst>
                                      </p:cBhvr>
                                      <p:to>
                                        <p:strVal val="visible"/>
                                      </p:to>
                                    </p:set>
                                    <p:animEffect filter="fade" transition="in">
                                      <p:cBhvr>
                                        <p:cTn dur="500"/>
                                        <p:tgtEl>
                                          <p:spTgt spid="180">
                                            <p:txEl>
                                              <p:pRg end="3" st="3"/>
                                            </p:txEl>
                                          </p:spTgt>
                                        </p:tgtEl>
                                      </p:cBhvr>
                                    </p:animEffect>
                                  </p:childTnLst>
                                </p:cTn>
                              </p:par>
                              <p:par>
                                <p:cTn fill="hold" nodeType="withEffect" presetClass="entr" presetID="10" presetSubtype="0">
                                  <p:stCondLst>
                                    <p:cond delay="0"/>
                                  </p:stCondLst>
                                  <p:childTnLst>
                                    <p:set>
                                      <p:cBhvr>
                                        <p:cTn dur="1" fill="hold">
                                          <p:stCondLst>
                                            <p:cond delay="0"/>
                                          </p:stCondLst>
                                        </p:cTn>
                                        <p:tgtEl>
                                          <p:spTgt spid="180">
                                            <p:txEl>
                                              <p:pRg end="4" st="4"/>
                                            </p:txEl>
                                          </p:spTgt>
                                        </p:tgtEl>
                                        <p:attrNameLst>
                                          <p:attrName>style.visibility</p:attrName>
                                        </p:attrNameLst>
                                      </p:cBhvr>
                                      <p:to>
                                        <p:strVal val="visible"/>
                                      </p:to>
                                    </p:set>
                                    <p:animEffect filter="fade" transition="in">
                                      <p:cBhvr>
                                        <p:cTn dur="500"/>
                                        <p:tgtEl>
                                          <p:spTgt spid="180">
                                            <p:txEl>
                                              <p:pRg end="4" st="4"/>
                                            </p:txEl>
                                          </p:spTgt>
                                        </p:tgtEl>
                                      </p:cBhvr>
                                    </p:animEffect>
                                  </p:childTnLst>
                                </p:cTn>
                              </p:par>
                              <p:par>
                                <p:cTn fill="hold" nodeType="withEffect" presetClass="entr" presetID="10" presetSubtype="0">
                                  <p:stCondLst>
                                    <p:cond delay="0"/>
                                  </p:stCondLst>
                                  <p:childTnLst>
                                    <p:set>
                                      <p:cBhvr>
                                        <p:cTn dur="1" fill="hold">
                                          <p:stCondLst>
                                            <p:cond delay="0"/>
                                          </p:stCondLst>
                                        </p:cTn>
                                        <p:tgtEl>
                                          <p:spTgt spid="180">
                                            <p:txEl>
                                              <p:pRg end="5" st="5"/>
                                            </p:txEl>
                                          </p:spTgt>
                                        </p:tgtEl>
                                        <p:attrNameLst>
                                          <p:attrName>style.visibility</p:attrName>
                                        </p:attrNameLst>
                                      </p:cBhvr>
                                      <p:to>
                                        <p:strVal val="visible"/>
                                      </p:to>
                                    </p:set>
                                    <p:animEffect filter="fade" transition="in">
                                      <p:cBhvr>
                                        <p:cTn dur="500"/>
                                        <p:tgtEl>
                                          <p:spTgt spid="180">
                                            <p:txEl>
                                              <p:pRg end="5" st="5"/>
                                            </p:txEl>
                                          </p:spTgt>
                                        </p:tgtEl>
                                      </p:cBhvr>
                                    </p:animEffect>
                                  </p:childTnLst>
                                </p:cTn>
                              </p:par>
                              <p:par>
                                <p:cTn fill="hold" nodeType="withEffect" presetClass="entr" presetID="10" presetSubtype="0">
                                  <p:stCondLst>
                                    <p:cond delay="0"/>
                                  </p:stCondLst>
                                  <p:childTnLst>
                                    <p:set>
                                      <p:cBhvr>
                                        <p:cTn dur="1" fill="hold">
                                          <p:stCondLst>
                                            <p:cond delay="0"/>
                                          </p:stCondLst>
                                        </p:cTn>
                                        <p:tgtEl>
                                          <p:spTgt spid="180">
                                            <p:txEl>
                                              <p:pRg end="6" st="6"/>
                                            </p:txEl>
                                          </p:spTgt>
                                        </p:tgtEl>
                                        <p:attrNameLst>
                                          <p:attrName>style.visibility</p:attrName>
                                        </p:attrNameLst>
                                      </p:cBhvr>
                                      <p:to>
                                        <p:strVal val="visible"/>
                                      </p:to>
                                    </p:set>
                                    <p:animEffect filter="fade" transition="in">
                                      <p:cBhvr>
                                        <p:cTn dur="500"/>
                                        <p:tgtEl>
                                          <p:spTgt spid="180">
                                            <p:txEl>
                                              <p:pRg end="6" st="6"/>
                                            </p:txEl>
                                          </p:spTgt>
                                        </p:tgtEl>
                                      </p:cBhvr>
                                    </p:animEffect>
                                  </p:childTnLst>
                                </p:cTn>
                              </p:par>
                              <p:par>
                                <p:cTn fill="hold" nodeType="withEffect" presetClass="entr" presetID="10" presetSubtype="0">
                                  <p:stCondLst>
                                    <p:cond delay="0"/>
                                  </p:stCondLst>
                                  <p:childTnLst>
                                    <p:set>
                                      <p:cBhvr>
                                        <p:cTn dur="1" fill="hold">
                                          <p:stCondLst>
                                            <p:cond delay="0"/>
                                          </p:stCondLst>
                                        </p:cTn>
                                        <p:tgtEl>
                                          <p:spTgt spid="180">
                                            <p:txEl>
                                              <p:pRg end="7" st="7"/>
                                            </p:txEl>
                                          </p:spTgt>
                                        </p:tgtEl>
                                        <p:attrNameLst>
                                          <p:attrName>style.visibility</p:attrName>
                                        </p:attrNameLst>
                                      </p:cBhvr>
                                      <p:to>
                                        <p:strVal val="visible"/>
                                      </p:to>
                                    </p:set>
                                    <p:animEffect filter="fade" transition="in">
                                      <p:cBhvr>
                                        <p:cTn dur="500"/>
                                        <p:tgtEl>
                                          <p:spTgt spid="180">
                                            <p:txEl>
                                              <p:pRg end="7" st="7"/>
                                            </p:txEl>
                                          </p:spTgt>
                                        </p:tgtEl>
                                      </p:cBhvr>
                                    </p:animEffect>
                                  </p:childTnLst>
                                </p:cTn>
                              </p:par>
                              <p:par>
                                <p:cTn fill="hold" nodeType="withEffect" presetClass="entr" presetID="10" presetSubtype="0">
                                  <p:stCondLst>
                                    <p:cond delay="0"/>
                                  </p:stCondLst>
                                  <p:childTnLst>
                                    <p:set>
                                      <p:cBhvr>
                                        <p:cTn dur="1" fill="hold">
                                          <p:stCondLst>
                                            <p:cond delay="0"/>
                                          </p:stCondLst>
                                        </p:cTn>
                                        <p:tgtEl>
                                          <p:spTgt spid="180">
                                            <p:txEl>
                                              <p:pRg end="8" st="8"/>
                                            </p:txEl>
                                          </p:spTgt>
                                        </p:tgtEl>
                                        <p:attrNameLst>
                                          <p:attrName>style.visibility</p:attrName>
                                        </p:attrNameLst>
                                      </p:cBhvr>
                                      <p:to>
                                        <p:strVal val="visible"/>
                                      </p:to>
                                    </p:set>
                                    <p:animEffect filter="fade" transition="in">
                                      <p:cBhvr>
                                        <p:cTn dur="500"/>
                                        <p:tgtEl>
                                          <p:spTgt spid="180">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Impact Slide">
  <p:cSld name="Blue Impact Slide">
    <p:spTree>
      <p:nvGrpSpPr>
        <p:cNvPr id="182" name="Shape 182"/>
        <p:cNvGrpSpPr/>
        <p:nvPr/>
      </p:nvGrpSpPr>
      <p:grpSpPr>
        <a:xfrm>
          <a:off x="0" y="0"/>
          <a:ext cx="0" cy="0"/>
          <a:chOff x="0" y="0"/>
          <a:chExt cx="0" cy="0"/>
        </a:xfrm>
      </p:grpSpPr>
      <p:sp>
        <p:nvSpPr>
          <p:cNvPr id="183" name="Google Shape;183;p40"/>
          <p:cNvSpPr/>
          <p:nvPr/>
        </p:nvSpPr>
        <p:spPr>
          <a:xfrm>
            <a:off x="0" y="0"/>
            <a:ext cx="9144000" cy="51435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00AEEF"/>
              </a:solidFill>
              <a:latin typeface="Open Sans"/>
              <a:ea typeface="Open Sans"/>
              <a:cs typeface="Open Sans"/>
              <a:sym typeface="Open Sans"/>
            </a:endParaRPr>
          </a:p>
        </p:txBody>
      </p:sp>
      <p:sp>
        <p:nvSpPr>
          <p:cNvPr id="184" name="Google Shape;184;p40"/>
          <p:cNvSpPr txBox="1"/>
          <p:nvPr>
            <p:ph type="title"/>
          </p:nvPr>
        </p:nvSpPr>
        <p:spPr>
          <a:xfrm>
            <a:off x="457200" y="1982194"/>
            <a:ext cx="8229600" cy="1179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100"/>
              <a:buNone/>
              <a:defRPr b="0" sz="4500">
                <a:solidFill>
                  <a:schemeClr val="lt1"/>
                </a:solidFill>
                <a:latin typeface="Open Sans"/>
                <a:ea typeface="Open Sans"/>
                <a:cs typeface="Open Sans"/>
                <a:sym typeface="Open Sans"/>
              </a:defRPr>
            </a:lvl1pPr>
            <a:lvl2pPr lvl="1" rtl="0">
              <a:spcBef>
                <a:spcPts val="0"/>
              </a:spcBef>
              <a:spcAft>
                <a:spcPts val="0"/>
              </a:spcAft>
              <a:buSzPts val="1100"/>
              <a:buNone/>
              <a:defRPr sz="1100"/>
            </a:lvl2pPr>
            <a:lvl3pPr lvl="2" rtl="0">
              <a:spcBef>
                <a:spcPts val="0"/>
              </a:spcBef>
              <a:spcAft>
                <a:spcPts val="0"/>
              </a:spcAft>
              <a:buSzPts val="1100"/>
              <a:buNone/>
              <a:defRPr sz="1100"/>
            </a:lvl3pPr>
            <a:lvl4pPr lvl="3" rtl="0">
              <a:spcBef>
                <a:spcPts val="0"/>
              </a:spcBef>
              <a:spcAft>
                <a:spcPts val="0"/>
              </a:spcAft>
              <a:buSzPts val="1100"/>
              <a:buNone/>
              <a:defRPr sz="1100"/>
            </a:lvl4pPr>
            <a:lvl5pPr lvl="4" rtl="0">
              <a:spcBef>
                <a:spcPts val="0"/>
              </a:spcBef>
              <a:spcAft>
                <a:spcPts val="0"/>
              </a:spcAft>
              <a:buSzPts val="1100"/>
              <a:buNone/>
              <a:defRPr sz="1100"/>
            </a:lvl5pPr>
            <a:lvl6pPr lvl="5" rtl="0">
              <a:spcBef>
                <a:spcPts val="0"/>
              </a:spcBef>
              <a:spcAft>
                <a:spcPts val="0"/>
              </a:spcAft>
              <a:buSzPts val="1100"/>
              <a:buNone/>
              <a:defRPr sz="1100"/>
            </a:lvl6pPr>
            <a:lvl7pPr lvl="6" rtl="0">
              <a:spcBef>
                <a:spcPts val="0"/>
              </a:spcBef>
              <a:spcAft>
                <a:spcPts val="0"/>
              </a:spcAft>
              <a:buSzPts val="1100"/>
              <a:buNone/>
              <a:defRPr sz="1100"/>
            </a:lvl7pPr>
            <a:lvl8pPr lvl="7" rtl="0">
              <a:spcBef>
                <a:spcPts val="0"/>
              </a:spcBef>
              <a:spcAft>
                <a:spcPts val="0"/>
              </a:spcAft>
              <a:buSzPts val="1100"/>
              <a:buNone/>
              <a:defRPr sz="1100"/>
            </a:lvl8pPr>
            <a:lvl9pPr lvl="8" rtl="0">
              <a:spcBef>
                <a:spcPts val="0"/>
              </a:spcBef>
              <a:spcAft>
                <a:spcPts val="0"/>
              </a:spcAft>
              <a:buSzPts val="1100"/>
              <a:buNone/>
              <a:defRPr sz="1100"/>
            </a:lvl9pPr>
          </a:lstStyle>
          <a:p/>
        </p:txBody>
      </p:sp>
      <p:sp>
        <p:nvSpPr>
          <p:cNvPr id="185" name="Google Shape;185;p40"/>
          <p:cNvSpPr txBox="1"/>
          <p:nvPr>
            <p:ph idx="1" type="body"/>
          </p:nvPr>
        </p:nvSpPr>
        <p:spPr>
          <a:xfrm>
            <a:off x="457200" y="1561743"/>
            <a:ext cx="8229600" cy="447300"/>
          </a:xfrm>
          <a:prstGeom prst="rect">
            <a:avLst/>
          </a:prstGeom>
          <a:noFill/>
          <a:ln>
            <a:noFill/>
          </a:ln>
        </p:spPr>
        <p:txBody>
          <a:bodyPr anchorCtr="0" anchor="t" bIns="68575" lIns="68575" spcFirstLastPara="1" rIns="68575" wrap="square" tIns="68575">
            <a:noAutofit/>
          </a:bodyPr>
          <a:lstStyle>
            <a:lvl1pPr indent="-228600" lvl="0" marL="457200" rtl="0">
              <a:spcBef>
                <a:spcPts val="0"/>
              </a:spcBef>
              <a:spcAft>
                <a:spcPts val="0"/>
              </a:spcAft>
              <a:buClr>
                <a:srgbClr val="1D4358"/>
              </a:buClr>
              <a:buSzPts val="1100"/>
              <a:buFont typeface="Open Sans"/>
              <a:buNone/>
              <a:defRPr b="0" sz="2700">
                <a:solidFill>
                  <a:srgbClr val="1D4358"/>
                </a:solidFill>
                <a:latin typeface="Open Sans"/>
                <a:ea typeface="Open Sans"/>
                <a:cs typeface="Open Sans"/>
                <a:sym typeface="Open Sans"/>
              </a:defRPr>
            </a:lvl1pPr>
            <a:lvl2pPr indent="-298450" lvl="1" marL="914400" rtl="0">
              <a:spcBef>
                <a:spcPts val="1600"/>
              </a:spcBef>
              <a:spcAft>
                <a:spcPts val="0"/>
              </a:spcAft>
              <a:buSzPts val="1100"/>
              <a:buChar char="○"/>
              <a:defRPr b="1" sz="3000">
                <a:solidFill>
                  <a:srgbClr val="FFFF00"/>
                </a:solidFill>
                <a:latin typeface="Questrial"/>
                <a:ea typeface="Questrial"/>
                <a:cs typeface="Questrial"/>
                <a:sym typeface="Questrial"/>
              </a:defRPr>
            </a:lvl2pPr>
            <a:lvl3pPr indent="-298450" lvl="2" marL="1371600" rtl="0">
              <a:spcBef>
                <a:spcPts val="1600"/>
              </a:spcBef>
              <a:spcAft>
                <a:spcPts val="0"/>
              </a:spcAft>
              <a:buSzPts val="1100"/>
              <a:buChar char="■"/>
              <a:defRPr b="1" sz="3000">
                <a:solidFill>
                  <a:srgbClr val="FFFF00"/>
                </a:solidFill>
                <a:latin typeface="Questrial"/>
                <a:ea typeface="Questrial"/>
                <a:cs typeface="Questrial"/>
                <a:sym typeface="Questrial"/>
              </a:defRPr>
            </a:lvl3pPr>
            <a:lvl4pPr indent="-298450" lvl="3" marL="1828800" rtl="0">
              <a:spcBef>
                <a:spcPts val="1600"/>
              </a:spcBef>
              <a:spcAft>
                <a:spcPts val="0"/>
              </a:spcAft>
              <a:buSzPts val="1100"/>
              <a:buChar char="●"/>
              <a:defRPr b="1" sz="3000">
                <a:solidFill>
                  <a:srgbClr val="FFFF00"/>
                </a:solidFill>
                <a:latin typeface="Questrial"/>
                <a:ea typeface="Questrial"/>
                <a:cs typeface="Questrial"/>
                <a:sym typeface="Questrial"/>
              </a:defRPr>
            </a:lvl4pPr>
            <a:lvl5pPr indent="-298450" lvl="4" marL="2286000" rtl="0">
              <a:spcBef>
                <a:spcPts val="1600"/>
              </a:spcBef>
              <a:spcAft>
                <a:spcPts val="0"/>
              </a:spcAft>
              <a:buSzPts val="1100"/>
              <a:buChar char="○"/>
              <a:defRPr b="1" sz="3000">
                <a:solidFill>
                  <a:srgbClr val="FFFF00"/>
                </a:solidFill>
                <a:latin typeface="Questrial"/>
                <a:ea typeface="Questrial"/>
                <a:cs typeface="Questrial"/>
                <a:sym typeface="Questrial"/>
              </a:defRPr>
            </a:lvl5pPr>
            <a:lvl6pPr indent="-298450" lvl="5" marL="2743200" rtl="0">
              <a:spcBef>
                <a:spcPts val="1600"/>
              </a:spcBef>
              <a:spcAft>
                <a:spcPts val="0"/>
              </a:spcAft>
              <a:buSzPts val="1100"/>
              <a:buChar char="■"/>
              <a:defRPr sz="1400">
                <a:solidFill>
                  <a:schemeClr val="dk1"/>
                </a:solidFill>
                <a:latin typeface="Open Sans"/>
                <a:ea typeface="Open Sans"/>
                <a:cs typeface="Open Sans"/>
                <a:sym typeface="Open Sans"/>
              </a:defRPr>
            </a:lvl6pPr>
            <a:lvl7pPr indent="-298450" lvl="6" marL="3200400" rtl="0">
              <a:spcBef>
                <a:spcPts val="1600"/>
              </a:spcBef>
              <a:spcAft>
                <a:spcPts val="0"/>
              </a:spcAft>
              <a:buSzPts val="1100"/>
              <a:buChar char="●"/>
              <a:defRPr sz="1400">
                <a:solidFill>
                  <a:schemeClr val="dk1"/>
                </a:solidFill>
                <a:latin typeface="Open Sans"/>
                <a:ea typeface="Open Sans"/>
                <a:cs typeface="Open Sans"/>
                <a:sym typeface="Open Sans"/>
              </a:defRPr>
            </a:lvl7pPr>
            <a:lvl8pPr indent="-298450" lvl="7" marL="3657600" rtl="0">
              <a:spcBef>
                <a:spcPts val="1600"/>
              </a:spcBef>
              <a:spcAft>
                <a:spcPts val="0"/>
              </a:spcAft>
              <a:buSzPts val="1100"/>
              <a:buChar char="○"/>
              <a:defRPr sz="1400">
                <a:solidFill>
                  <a:schemeClr val="dk1"/>
                </a:solidFill>
                <a:latin typeface="Open Sans"/>
                <a:ea typeface="Open Sans"/>
                <a:cs typeface="Open Sans"/>
                <a:sym typeface="Open Sans"/>
              </a:defRPr>
            </a:lvl8pPr>
            <a:lvl9pPr indent="-298450" lvl="8" marL="4114800" rtl="0">
              <a:spcBef>
                <a:spcPts val="1600"/>
              </a:spcBef>
              <a:spcAft>
                <a:spcPts val="1600"/>
              </a:spcAft>
              <a:buSzPts val="1100"/>
              <a:buChar char="■"/>
              <a:defRPr sz="1400">
                <a:solidFill>
                  <a:schemeClr val="dk1"/>
                </a:solidFill>
                <a:latin typeface="Open Sans"/>
                <a:ea typeface="Open Sans"/>
                <a:cs typeface="Open Sans"/>
                <a:sym typeface="Open Sans"/>
              </a:defRPr>
            </a:lvl9pPr>
          </a:lstStyle>
          <a:p/>
        </p:txBody>
      </p:sp>
      <p:sp>
        <p:nvSpPr>
          <p:cNvPr id="186" name="Google Shape;186;p40"/>
          <p:cNvSpPr/>
          <p:nvPr/>
        </p:nvSpPr>
        <p:spPr>
          <a:xfrm>
            <a:off x="8820083" y="4940828"/>
            <a:ext cx="251400" cy="8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fld id="{00000000-1234-1234-1234-123412341234}" type="slidenum">
              <a:rPr b="1" i="0" lang="en" sz="800" u="none" cap="none" strike="noStrike">
                <a:solidFill>
                  <a:schemeClr val="lt1"/>
                </a:solidFill>
                <a:latin typeface="Open Sans"/>
                <a:ea typeface="Open Sans"/>
                <a:cs typeface="Open Sans"/>
                <a:sym typeface="Open Sans"/>
              </a:rPr>
              <a:t>‹#›</a:t>
            </a:fld>
            <a:endParaRPr b="1" i="0" sz="600" u="none" cap="none" strike="noStrike">
              <a:solidFill>
                <a:schemeClr val="lt1"/>
              </a:solidFill>
              <a:latin typeface="Open Sans"/>
              <a:ea typeface="Open Sans"/>
              <a:cs typeface="Open Sans"/>
              <a:sym typeface="Open Sans"/>
            </a:endParaRPr>
          </a:p>
        </p:txBody>
      </p:sp>
      <p:sp>
        <p:nvSpPr>
          <p:cNvPr id="187" name="Google Shape;187;p40"/>
          <p:cNvSpPr txBox="1"/>
          <p:nvPr/>
        </p:nvSpPr>
        <p:spPr>
          <a:xfrm>
            <a:off x="6342745" y="4911638"/>
            <a:ext cx="2532900" cy="150000"/>
          </a:xfrm>
          <a:prstGeom prst="rect">
            <a:avLst/>
          </a:prstGeom>
          <a:noFill/>
          <a:ln>
            <a:noFill/>
          </a:ln>
        </p:spPr>
        <p:txBody>
          <a:bodyPr anchorCtr="0" anchor="t" bIns="34275" lIns="68575" spcFirstLastPara="1" rIns="68575" wrap="square" tIns="34275">
            <a:noAutofit/>
          </a:bodyPr>
          <a:lstStyle/>
          <a:p>
            <a:pPr indent="0" lvl="0" marL="0" marR="0" rtl="0" algn="r">
              <a:spcBef>
                <a:spcPts val="0"/>
              </a:spcBef>
              <a:spcAft>
                <a:spcPts val="0"/>
              </a:spcAft>
              <a:buNone/>
            </a:pPr>
            <a:r>
              <a:rPr b="0" i="0" lang="en" sz="500" u="none" cap="none" strike="noStrike">
                <a:solidFill>
                  <a:schemeClr val="lt1"/>
                </a:solidFill>
                <a:latin typeface="Open Sans"/>
                <a:ea typeface="Open Sans"/>
                <a:cs typeface="Open Sans"/>
                <a:sym typeface="Open Sans"/>
              </a:rPr>
              <a:t>© 2015 BIA/Kelsey. All Rights Reserved.    |</a:t>
            </a:r>
            <a:endParaRPr b="0" i="0" sz="500" u="none" cap="none" strike="noStrike">
              <a:solidFill>
                <a:schemeClr val="lt1"/>
              </a:solidFill>
              <a:latin typeface="Open Sans"/>
              <a:ea typeface="Open Sans"/>
              <a:cs typeface="Open Sans"/>
              <a:sym typeface="Open Sans"/>
            </a:endParaRPr>
          </a:p>
        </p:txBody>
      </p:sp>
      <p:pic>
        <p:nvPicPr>
          <p:cNvPr id="188" name="Google Shape;188;p40"/>
          <p:cNvPicPr preferRelativeResize="0"/>
          <p:nvPr/>
        </p:nvPicPr>
        <p:blipFill rotWithShape="1">
          <a:blip r:embed="rId2">
            <a:alphaModFix/>
          </a:blip>
          <a:srcRect b="0" l="0" r="0" t="0"/>
          <a:stretch/>
        </p:blipFill>
        <p:spPr>
          <a:xfrm>
            <a:off x="100048" y="4775512"/>
            <a:ext cx="425100" cy="296700"/>
          </a:xfrm>
          <a:prstGeom prst="rect">
            <a:avLst/>
          </a:prstGeom>
          <a:noFill/>
          <a:ln>
            <a:noFill/>
          </a:ln>
        </p:spPr>
      </p:pic>
      <p:sp>
        <p:nvSpPr>
          <p:cNvPr id="189" name="Google Shape;189;p40"/>
          <p:cNvSpPr/>
          <p:nvPr/>
        </p:nvSpPr>
        <p:spPr>
          <a:xfrm>
            <a:off x="948160" y="4852756"/>
            <a:ext cx="2226300" cy="2307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0" i="0" lang="en" sz="1100" u="none" cap="none" strike="noStrike">
                <a:solidFill>
                  <a:schemeClr val="lt1"/>
                </a:solidFill>
                <a:latin typeface="Open Sans"/>
                <a:ea typeface="Open Sans"/>
                <a:cs typeface="Open Sans"/>
                <a:sym typeface="Open Sans"/>
              </a:rPr>
              <a:t>Tweet With Us: #realworldanalytics</a:t>
            </a:r>
            <a:endParaRPr b="0" i="0" sz="1100" u="none" cap="none" strike="noStrike">
              <a:solidFill>
                <a:schemeClr val="lt1"/>
              </a:solidFill>
              <a:latin typeface="Open Sans"/>
              <a:ea typeface="Open Sans"/>
              <a:cs typeface="Open Sans"/>
              <a:sym typeface="Open Sans"/>
            </a:endParaRPr>
          </a:p>
        </p:txBody>
      </p:sp>
      <p:pic>
        <p:nvPicPr>
          <p:cNvPr id="190" name="Google Shape;190;p40"/>
          <p:cNvPicPr preferRelativeResize="0"/>
          <p:nvPr/>
        </p:nvPicPr>
        <p:blipFill rotWithShape="1">
          <a:blip r:embed="rId3">
            <a:alphaModFix/>
          </a:blip>
          <a:srcRect b="0" l="0" r="0" t="0"/>
          <a:stretch/>
        </p:blipFill>
        <p:spPr>
          <a:xfrm>
            <a:off x="725574" y="4891466"/>
            <a:ext cx="225900" cy="162300"/>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s">
  <p:cSld name="Bullets">
    <p:spTree>
      <p:nvGrpSpPr>
        <p:cNvPr id="191" name="Shape 191"/>
        <p:cNvGrpSpPr/>
        <p:nvPr/>
      </p:nvGrpSpPr>
      <p:grpSpPr>
        <a:xfrm>
          <a:off x="0" y="0"/>
          <a:ext cx="0" cy="0"/>
          <a:chOff x="0" y="0"/>
          <a:chExt cx="0" cy="0"/>
        </a:xfrm>
      </p:grpSpPr>
      <p:sp>
        <p:nvSpPr>
          <p:cNvPr id="192" name="Google Shape;192;p41"/>
          <p:cNvSpPr txBox="1"/>
          <p:nvPr>
            <p:ph idx="1" type="body"/>
          </p:nvPr>
        </p:nvSpPr>
        <p:spPr>
          <a:xfrm>
            <a:off x="457214" y="1085850"/>
            <a:ext cx="8371800" cy="3508800"/>
          </a:xfrm>
          <a:prstGeom prst="rect">
            <a:avLst/>
          </a:prstGeom>
          <a:noFill/>
          <a:ln>
            <a:noFill/>
          </a:ln>
        </p:spPr>
        <p:txBody>
          <a:bodyPr anchorCtr="0" anchor="t" bIns="68575" lIns="68575" spcFirstLastPara="1" rIns="68575" wrap="square" tIns="68575">
            <a:noAutofit/>
          </a:bodyPr>
          <a:lstStyle>
            <a:lvl1pPr indent="-298450" lvl="0" marL="457200" marR="0" rtl="0" algn="l">
              <a:lnSpc>
                <a:spcPct val="100000"/>
              </a:lnSpc>
              <a:spcBef>
                <a:spcPts val="400"/>
              </a:spcBef>
              <a:spcAft>
                <a:spcPts val="0"/>
              </a:spcAft>
              <a:buClr>
                <a:schemeClr val="accent1"/>
              </a:buClr>
              <a:buSzPts val="1100"/>
              <a:buFont typeface="Noto Sans Symbols"/>
              <a:buChar char="▪"/>
              <a:defRPr sz="1800"/>
            </a:lvl1pPr>
            <a:lvl2pPr indent="-298450" lvl="1" marL="914400" marR="0" rtl="0" algn="l">
              <a:lnSpc>
                <a:spcPct val="100000"/>
              </a:lnSpc>
              <a:spcBef>
                <a:spcPts val="400"/>
              </a:spcBef>
              <a:spcAft>
                <a:spcPts val="0"/>
              </a:spcAft>
              <a:buClr>
                <a:schemeClr val="accent1"/>
              </a:buClr>
              <a:buSzPts val="1100"/>
              <a:buFont typeface="Noto Sans Symbols"/>
              <a:buChar char="▪"/>
              <a:defRPr sz="1100"/>
            </a:lvl2pPr>
            <a:lvl3pPr indent="-298450" lvl="2" marL="1371600" marR="0" rtl="0" algn="l">
              <a:lnSpc>
                <a:spcPct val="100000"/>
              </a:lnSpc>
              <a:spcBef>
                <a:spcPts val="300"/>
              </a:spcBef>
              <a:spcAft>
                <a:spcPts val="0"/>
              </a:spcAft>
              <a:buClr>
                <a:schemeClr val="accent1"/>
              </a:buClr>
              <a:buSzPts val="1100"/>
              <a:buFont typeface="Noto Sans Symbols"/>
              <a:buChar char="▪"/>
              <a:defRPr sz="1400"/>
            </a:lvl3pPr>
            <a:lvl4pPr indent="-298450" lvl="3" marL="1828800" marR="0" rtl="0" algn="l">
              <a:lnSpc>
                <a:spcPct val="100000"/>
              </a:lnSpc>
              <a:spcBef>
                <a:spcPts val="300"/>
              </a:spcBef>
              <a:spcAft>
                <a:spcPts val="0"/>
              </a:spcAft>
              <a:buClr>
                <a:schemeClr val="accent1"/>
              </a:buClr>
              <a:buSzPts val="1100"/>
              <a:buFont typeface="Noto Sans Symbols"/>
              <a:buChar char="▪"/>
              <a:defRPr sz="1100"/>
            </a:lvl4pPr>
            <a:lvl5pPr indent="-298450" lvl="4" marL="2286000" marR="0" rtl="0" algn="l">
              <a:lnSpc>
                <a:spcPct val="100000"/>
              </a:lnSpc>
              <a:spcBef>
                <a:spcPts val="300"/>
              </a:spcBef>
              <a:spcAft>
                <a:spcPts val="0"/>
              </a:spcAft>
              <a:buClr>
                <a:schemeClr val="accent1"/>
              </a:buClr>
              <a:buSzPts val="1100"/>
              <a:buFont typeface="Noto Sans Symbols"/>
              <a:buChar char="▪"/>
              <a:defRPr sz="1100"/>
            </a:lvl5pPr>
            <a:lvl6pPr indent="-298450" lvl="5" marL="2743200" rtl="0">
              <a:spcBef>
                <a:spcPts val="0"/>
              </a:spcBef>
              <a:spcAft>
                <a:spcPts val="0"/>
              </a:spcAft>
              <a:buSzPts val="1100"/>
              <a:buChar char="■"/>
              <a:defRPr sz="1400">
                <a:solidFill>
                  <a:schemeClr val="dk1"/>
                </a:solidFill>
                <a:latin typeface="Open Sans"/>
                <a:ea typeface="Open Sans"/>
                <a:cs typeface="Open Sans"/>
                <a:sym typeface="Open Sans"/>
              </a:defRPr>
            </a:lvl6pPr>
            <a:lvl7pPr indent="-298450" lvl="6" marL="3200400" rtl="0">
              <a:spcBef>
                <a:spcPts val="1600"/>
              </a:spcBef>
              <a:spcAft>
                <a:spcPts val="0"/>
              </a:spcAft>
              <a:buSzPts val="1100"/>
              <a:buChar char="●"/>
              <a:defRPr sz="1400">
                <a:solidFill>
                  <a:schemeClr val="dk1"/>
                </a:solidFill>
                <a:latin typeface="Open Sans"/>
                <a:ea typeface="Open Sans"/>
                <a:cs typeface="Open Sans"/>
                <a:sym typeface="Open Sans"/>
              </a:defRPr>
            </a:lvl7pPr>
            <a:lvl8pPr indent="-298450" lvl="7" marL="3657600" rtl="0">
              <a:spcBef>
                <a:spcPts val="1600"/>
              </a:spcBef>
              <a:spcAft>
                <a:spcPts val="0"/>
              </a:spcAft>
              <a:buSzPts val="1100"/>
              <a:buChar char="○"/>
              <a:defRPr sz="1400">
                <a:solidFill>
                  <a:schemeClr val="dk1"/>
                </a:solidFill>
                <a:latin typeface="Open Sans"/>
                <a:ea typeface="Open Sans"/>
                <a:cs typeface="Open Sans"/>
                <a:sym typeface="Open Sans"/>
              </a:defRPr>
            </a:lvl8pPr>
            <a:lvl9pPr indent="-298450" lvl="8" marL="4114800" rtl="0">
              <a:spcBef>
                <a:spcPts val="1600"/>
              </a:spcBef>
              <a:spcAft>
                <a:spcPts val="1600"/>
              </a:spcAft>
              <a:buSzPts val="1100"/>
              <a:buChar char="■"/>
              <a:defRPr sz="1400">
                <a:solidFill>
                  <a:schemeClr val="dk1"/>
                </a:solidFill>
                <a:latin typeface="Open Sans"/>
                <a:ea typeface="Open Sans"/>
                <a:cs typeface="Open Sans"/>
                <a:sym typeface="Open Sans"/>
              </a:defRPr>
            </a:lvl9pPr>
          </a:lstStyle>
          <a:p/>
        </p:txBody>
      </p:sp>
      <p:sp>
        <p:nvSpPr>
          <p:cNvPr id="193" name="Google Shape;193;p41"/>
          <p:cNvSpPr txBox="1"/>
          <p:nvPr>
            <p:ph type="title"/>
          </p:nvPr>
        </p:nvSpPr>
        <p:spPr>
          <a:xfrm>
            <a:off x="457214" y="57150"/>
            <a:ext cx="8371800" cy="857400"/>
          </a:xfrm>
          <a:prstGeom prst="rect">
            <a:avLst/>
          </a:prstGeom>
          <a:noFill/>
          <a:ln>
            <a:noFill/>
          </a:ln>
        </p:spPr>
        <p:txBody>
          <a:bodyPr anchorCtr="0" anchor="ctr" bIns="68575" lIns="68575" spcFirstLastPara="1" rIns="68575" wrap="square" tIns="68575">
            <a:noAutofit/>
          </a:bodyPr>
          <a:lstStyle>
            <a:lvl1pPr lvl="0" rtl="0">
              <a:spcBef>
                <a:spcPts val="0"/>
              </a:spcBef>
              <a:spcAft>
                <a:spcPts val="0"/>
              </a:spcAft>
              <a:buSzPts val="1100"/>
              <a:buNone/>
              <a:defRPr sz="2400"/>
            </a:lvl1pPr>
            <a:lvl2pPr lvl="1" rtl="0">
              <a:spcBef>
                <a:spcPts val="0"/>
              </a:spcBef>
              <a:spcAft>
                <a:spcPts val="0"/>
              </a:spcAft>
              <a:buSzPts val="1100"/>
              <a:buNone/>
              <a:defRPr sz="1100"/>
            </a:lvl2pPr>
            <a:lvl3pPr lvl="2" rtl="0">
              <a:spcBef>
                <a:spcPts val="0"/>
              </a:spcBef>
              <a:spcAft>
                <a:spcPts val="0"/>
              </a:spcAft>
              <a:buSzPts val="1100"/>
              <a:buNone/>
              <a:defRPr sz="1100"/>
            </a:lvl3pPr>
            <a:lvl4pPr lvl="3" rtl="0">
              <a:spcBef>
                <a:spcPts val="0"/>
              </a:spcBef>
              <a:spcAft>
                <a:spcPts val="0"/>
              </a:spcAft>
              <a:buSzPts val="1100"/>
              <a:buNone/>
              <a:defRPr sz="1100"/>
            </a:lvl4pPr>
            <a:lvl5pPr lvl="4" rtl="0">
              <a:spcBef>
                <a:spcPts val="0"/>
              </a:spcBef>
              <a:spcAft>
                <a:spcPts val="0"/>
              </a:spcAft>
              <a:buSzPts val="1100"/>
              <a:buNone/>
              <a:defRPr sz="1100"/>
            </a:lvl5pPr>
            <a:lvl6pPr lvl="5" rtl="0">
              <a:spcBef>
                <a:spcPts val="0"/>
              </a:spcBef>
              <a:spcAft>
                <a:spcPts val="0"/>
              </a:spcAft>
              <a:buSzPts val="1100"/>
              <a:buNone/>
              <a:defRPr sz="1100"/>
            </a:lvl6pPr>
            <a:lvl7pPr lvl="6" rtl="0">
              <a:spcBef>
                <a:spcPts val="0"/>
              </a:spcBef>
              <a:spcAft>
                <a:spcPts val="0"/>
              </a:spcAft>
              <a:buSzPts val="1100"/>
              <a:buNone/>
              <a:defRPr sz="1100"/>
            </a:lvl7pPr>
            <a:lvl8pPr lvl="7" rtl="0">
              <a:spcBef>
                <a:spcPts val="0"/>
              </a:spcBef>
              <a:spcAft>
                <a:spcPts val="0"/>
              </a:spcAft>
              <a:buSzPts val="1100"/>
              <a:buNone/>
              <a:defRPr sz="1100"/>
            </a:lvl8pPr>
            <a:lvl9pPr lvl="8" rtl="0">
              <a:spcBef>
                <a:spcPts val="0"/>
              </a:spcBef>
              <a:spcAft>
                <a:spcPts val="0"/>
              </a:spcAft>
              <a:buSzPts val="1100"/>
              <a:buNone/>
              <a:defRPr sz="11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Chart">
  <p:cSld name="Title &amp; Chart">
    <p:spTree>
      <p:nvGrpSpPr>
        <p:cNvPr id="194" name="Shape 194"/>
        <p:cNvGrpSpPr/>
        <p:nvPr/>
      </p:nvGrpSpPr>
      <p:grpSpPr>
        <a:xfrm>
          <a:off x="0" y="0"/>
          <a:ext cx="0" cy="0"/>
          <a:chOff x="0" y="0"/>
          <a:chExt cx="0" cy="0"/>
        </a:xfrm>
      </p:grpSpPr>
      <p:sp>
        <p:nvSpPr>
          <p:cNvPr id="195" name="Google Shape;195;p42"/>
          <p:cNvSpPr txBox="1"/>
          <p:nvPr>
            <p:ph idx="1" type="body"/>
          </p:nvPr>
        </p:nvSpPr>
        <p:spPr>
          <a:xfrm>
            <a:off x="114301" y="4514852"/>
            <a:ext cx="8915400" cy="292800"/>
          </a:xfrm>
          <a:prstGeom prst="rect">
            <a:avLst/>
          </a:prstGeom>
          <a:noFill/>
          <a:ln>
            <a:noFill/>
          </a:ln>
        </p:spPr>
        <p:txBody>
          <a:bodyPr anchorCtr="0" anchor="b" bIns="68575" lIns="68575" spcFirstLastPara="1" rIns="68575" wrap="square" tIns="68575">
            <a:noAutofit/>
          </a:bodyPr>
          <a:lstStyle>
            <a:lvl1pPr indent="-228600" lvl="0" marL="457200" marR="0" rtl="0" algn="l">
              <a:lnSpc>
                <a:spcPct val="100000"/>
              </a:lnSpc>
              <a:spcBef>
                <a:spcPts val="0"/>
              </a:spcBef>
              <a:spcAft>
                <a:spcPts val="0"/>
              </a:spcAft>
              <a:buSzPts val="1100"/>
              <a:buFont typeface="Arial"/>
              <a:buNone/>
              <a:defRPr sz="600"/>
            </a:lvl1pPr>
            <a:lvl2pPr indent="-228600" lvl="1" marL="914400" rtl="0">
              <a:spcBef>
                <a:spcPts val="0"/>
              </a:spcBef>
              <a:spcAft>
                <a:spcPts val="0"/>
              </a:spcAft>
              <a:buSzPts val="1100"/>
              <a:buFont typeface="Open Sans"/>
              <a:buNone/>
              <a:defRPr sz="800"/>
            </a:lvl2pPr>
            <a:lvl3pPr indent="-228600" lvl="2" marL="1371600" rtl="0">
              <a:spcBef>
                <a:spcPts val="1600"/>
              </a:spcBef>
              <a:spcAft>
                <a:spcPts val="0"/>
              </a:spcAft>
              <a:buSzPts val="1100"/>
              <a:buFont typeface="Open Sans"/>
              <a:buNone/>
              <a:defRPr sz="800"/>
            </a:lvl3pPr>
            <a:lvl4pPr indent="-228600" lvl="3" marL="1828800" rtl="0">
              <a:spcBef>
                <a:spcPts val="1600"/>
              </a:spcBef>
              <a:spcAft>
                <a:spcPts val="0"/>
              </a:spcAft>
              <a:buSzPts val="1100"/>
              <a:buFont typeface="Open Sans"/>
              <a:buNone/>
              <a:defRPr sz="800"/>
            </a:lvl4pPr>
            <a:lvl5pPr indent="-228600" lvl="4" marL="2286000" rtl="0">
              <a:spcBef>
                <a:spcPts val="1600"/>
              </a:spcBef>
              <a:spcAft>
                <a:spcPts val="0"/>
              </a:spcAft>
              <a:buSzPts val="1100"/>
              <a:buFont typeface="Open Sans"/>
              <a:buNone/>
              <a:defRPr sz="800"/>
            </a:lvl5pPr>
            <a:lvl6pPr indent="-298450" lvl="5" marL="2743200" rtl="0">
              <a:spcBef>
                <a:spcPts val="1600"/>
              </a:spcBef>
              <a:spcAft>
                <a:spcPts val="0"/>
              </a:spcAft>
              <a:buSzPts val="1100"/>
              <a:buChar char="■"/>
              <a:defRPr sz="1400">
                <a:solidFill>
                  <a:schemeClr val="dk1"/>
                </a:solidFill>
                <a:latin typeface="Open Sans"/>
                <a:ea typeface="Open Sans"/>
                <a:cs typeface="Open Sans"/>
                <a:sym typeface="Open Sans"/>
              </a:defRPr>
            </a:lvl6pPr>
            <a:lvl7pPr indent="-298450" lvl="6" marL="3200400" rtl="0">
              <a:spcBef>
                <a:spcPts val="1600"/>
              </a:spcBef>
              <a:spcAft>
                <a:spcPts val="0"/>
              </a:spcAft>
              <a:buSzPts val="1100"/>
              <a:buChar char="●"/>
              <a:defRPr sz="1400">
                <a:solidFill>
                  <a:schemeClr val="dk1"/>
                </a:solidFill>
                <a:latin typeface="Open Sans"/>
                <a:ea typeface="Open Sans"/>
                <a:cs typeface="Open Sans"/>
                <a:sym typeface="Open Sans"/>
              </a:defRPr>
            </a:lvl7pPr>
            <a:lvl8pPr indent="-298450" lvl="7" marL="3657600" rtl="0">
              <a:spcBef>
                <a:spcPts val="1600"/>
              </a:spcBef>
              <a:spcAft>
                <a:spcPts val="0"/>
              </a:spcAft>
              <a:buSzPts val="1100"/>
              <a:buChar char="○"/>
              <a:defRPr sz="1400">
                <a:solidFill>
                  <a:schemeClr val="dk1"/>
                </a:solidFill>
                <a:latin typeface="Open Sans"/>
                <a:ea typeface="Open Sans"/>
                <a:cs typeface="Open Sans"/>
                <a:sym typeface="Open Sans"/>
              </a:defRPr>
            </a:lvl8pPr>
            <a:lvl9pPr indent="-298450" lvl="8" marL="4114800" rtl="0">
              <a:spcBef>
                <a:spcPts val="1600"/>
              </a:spcBef>
              <a:spcAft>
                <a:spcPts val="1600"/>
              </a:spcAft>
              <a:buSzPts val="1100"/>
              <a:buChar char="■"/>
              <a:defRPr sz="1400">
                <a:solidFill>
                  <a:schemeClr val="dk1"/>
                </a:solidFill>
                <a:latin typeface="Open Sans"/>
                <a:ea typeface="Open Sans"/>
                <a:cs typeface="Open Sans"/>
                <a:sym typeface="Open Sans"/>
              </a:defRPr>
            </a:lvl9pPr>
          </a:lstStyle>
          <a:p/>
        </p:txBody>
      </p:sp>
      <p:sp>
        <p:nvSpPr>
          <p:cNvPr id="196" name="Google Shape;196;p42"/>
          <p:cNvSpPr/>
          <p:nvPr>
            <p:ph idx="2" type="chart"/>
          </p:nvPr>
        </p:nvSpPr>
        <p:spPr>
          <a:xfrm>
            <a:off x="114301" y="1200150"/>
            <a:ext cx="8915400" cy="3241200"/>
          </a:xfrm>
          <a:prstGeom prst="rect">
            <a:avLst/>
          </a:prstGeom>
          <a:noFill/>
          <a:ln>
            <a:noFill/>
          </a:ln>
        </p:spPr>
        <p:txBody>
          <a:bodyPr anchorCtr="0" anchor="ctr" bIns="68575" lIns="68575" spcFirstLastPara="1" rIns="68575" wrap="square" tIns="68575">
            <a:noAutofit/>
          </a:bodyPr>
          <a:lstStyle>
            <a:lvl1pPr indent="0" lvl="0" marL="0" marR="0" rtl="0" algn="ctr">
              <a:spcBef>
                <a:spcPts val="0"/>
              </a:spcBef>
              <a:spcAft>
                <a:spcPts val="0"/>
              </a:spcAft>
              <a:buClr>
                <a:srgbClr val="7F7F7F"/>
              </a:buClr>
              <a:buSzPts val="1100"/>
              <a:buFont typeface="Open Sans"/>
              <a:buNone/>
              <a:defRPr b="0" i="0" sz="1400" u="none" cap="none" strike="noStrike">
                <a:solidFill>
                  <a:srgbClr val="7F7F7F"/>
                </a:solidFill>
                <a:latin typeface="Open Sans"/>
                <a:ea typeface="Open Sans"/>
                <a:cs typeface="Open Sans"/>
                <a:sym typeface="Open Sans"/>
              </a:defRPr>
            </a:lvl1pPr>
            <a:lvl2pPr indent="-69850" lvl="1" marL="342900" marR="0" rtl="0" algn="l">
              <a:spcBef>
                <a:spcPts val="0"/>
              </a:spcBef>
              <a:spcAft>
                <a:spcPts val="0"/>
              </a:spcAft>
              <a:buSzPts val="1100"/>
              <a:buChar char="○"/>
              <a:defRPr b="0" i="0" sz="1400" u="none" cap="none" strike="noStrike">
                <a:solidFill>
                  <a:schemeClr val="dk1"/>
                </a:solidFill>
                <a:latin typeface="Open Sans"/>
                <a:ea typeface="Open Sans"/>
                <a:cs typeface="Open Sans"/>
                <a:sym typeface="Open Sans"/>
              </a:defRPr>
            </a:lvl2pPr>
            <a:lvl3pPr indent="-69850" lvl="2" marL="685800" marR="0" rtl="0" algn="l">
              <a:spcBef>
                <a:spcPts val="0"/>
              </a:spcBef>
              <a:spcAft>
                <a:spcPts val="0"/>
              </a:spcAft>
              <a:buSzPts val="1100"/>
              <a:buChar char="■"/>
              <a:defRPr b="0" i="0" sz="1400" u="none" cap="none" strike="noStrike">
                <a:solidFill>
                  <a:schemeClr val="dk1"/>
                </a:solidFill>
                <a:latin typeface="Open Sans"/>
                <a:ea typeface="Open Sans"/>
                <a:cs typeface="Open Sans"/>
                <a:sym typeface="Open Sans"/>
              </a:defRPr>
            </a:lvl3pPr>
            <a:lvl4pPr indent="-69850" lvl="3" marL="1028700" marR="0" rtl="0" algn="l">
              <a:spcBef>
                <a:spcPts val="0"/>
              </a:spcBef>
              <a:spcAft>
                <a:spcPts val="0"/>
              </a:spcAft>
              <a:buSzPts val="1100"/>
              <a:buChar char="●"/>
              <a:defRPr b="0" i="0" sz="1400" u="none" cap="none" strike="noStrike">
                <a:solidFill>
                  <a:schemeClr val="dk1"/>
                </a:solidFill>
                <a:latin typeface="Open Sans"/>
                <a:ea typeface="Open Sans"/>
                <a:cs typeface="Open Sans"/>
                <a:sym typeface="Open Sans"/>
              </a:defRPr>
            </a:lvl4pPr>
            <a:lvl5pPr indent="-69850" lvl="4" marL="1371600" marR="0" rtl="0" algn="l">
              <a:spcBef>
                <a:spcPts val="0"/>
              </a:spcBef>
              <a:spcAft>
                <a:spcPts val="0"/>
              </a:spcAft>
              <a:buSzPts val="1100"/>
              <a:buChar char="○"/>
              <a:defRPr b="0" i="0" sz="1400" u="none" cap="none" strike="noStrike">
                <a:solidFill>
                  <a:schemeClr val="dk1"/>
                </a:solidFill>
                <a:latin typeface="Open Sans"/>
                <a:ea typeface="Open Sans"/>
                <a:cs typeface="Open Sans"/>
                <a:sym typeface="Open Sans"/>
              </a:defRPr>
            </a:lvl5pPr>
            <a:lvl6pPr indent="-69850" lvl="5" marL="1714500" marR="0" rtl="0" algn="l">
              <a:spcBef>
                <a:spcPts val="0"/>
              </a:spcBef>
              <a:spcAft>
                <a:spcPts val="0"/>
              </a:spcAft>
              <a:buSzPts val="1100"/>
              <a:buChar char="■"/>
              <a:defRPr b="0" i="0" sz="1400" u="none" cap="none" strike="noStrike">
                <a:solidFill>
                  <a:schemeClr val="dk1"/>
                </a:solidFill>
                <a:latin typeface="Open Sans"/>
                <a:ea typeface="Open Sans"/>
                <a:cs typeface="Open Sans"/>
                <a:sym typeface="Open Sans"/>
              </a:defRPr>
            </a:lvl6pPr>
            <a:lvl7pPr indent="-69850" lvl="6" marL="2057400" marR="0" rtl="0" algn="l">
              <a:spcBef>
                <a:spcPts val="0"/>
              </a:spcBef>
              <a:spcAft>
                <a:spcPts val="0"/>
              </a:spcAft>
              <a:buSzPts val="1100"/>
              <a:buChar char="●"/>
              <a:defRPr b="0" i="0" sz="1400" u="none" cap="none" strike="noStrike">
                <a:solidFill>
                  <a:schemeClr val="dk1"/>
                </a:solidFill>
                <a:latin typeface="Open Sans"/>
                <a:ea typeface="Open Sans"/>
                <a:cs typeface="Open Sans"/>
                <a:sym typeface="Open Sans"/>
              </a:defRPr>
            </a:lvl7pPr>
            <a:lvl8pPr indent="-69850" lvl="7" marL="2400300" marR="0" rtl="0" algn="l">
              <a:spcBef>
                <a:spcPts val="0"/>
              </a:spcBef>
              <a:spcAft>
                <a:spcPts val="0"/>
              </a:spcAft>
              <a:buSzPts val="1100"/>
              <a:buChar char="○"/>
              <a:defRPr b="0" i="0" sz="1400" u="none" cap="none" strike="noStrike">
                <a:solidFill>
                  <a:schemeClr val="dk1"/>
                </a:solidFill>
                <a:latin typeface="Open Sans"/>
                <a:ea typeface="Open Sans"/>
                <a:cs typeface="Open Sans"/>
                <a:sym typeface="Open Sans"/>
              </a:defRPr>
            </a:lvl8pPr>
            <a:lvl9pPr indent="-69850" lvl="8" marL="2743200" marR="0" rtl="0" algn="l">
              <a:spcBef>
                <a:spcPts val="0"/>
              </a:spcBef>
              <a:spcAft>
                <a:spcPts val="0"/>
              </a:spcAft>
              <a:buSzPts val="1100"/>
              <a:buChar char="■"/>
              <a:defRPr b="0" i="0" sz="1400" u="none" cap="none" strike="noStrike">
                <a:solidFill>
                  <a:schemeClr val="dk1"/>
                </a:solidFill>
                <a:latin typeface="Open Sans"/>
                <a:ea typeface="Open Sans"/>
                <a:cs typeface="Open Sans"/>
                <a:sym typeface="Open Sans"/>
              </a:defRPr>
            </a:lvl9pPr>
          </a:lstStyle>
          <a:p/>
        </p:txBody>
      </p:sp>
      <p:sp>
        <p:nvSpPr>
          <p:cNvPr id="197" name="Google Shape;197;p42"/>
          <p:cNvSpPr txBox="1"/>
          <p:nvPr>
            <p:ph type="title"/>
          </p:nvPr>
        </p:nvSpPr>
        <p:spPr>
          <a:xfrm>
            <a:off x="114301" y="317274"/>
            <a:ext cx="8921700" cy="3732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1100"/>
              <a:buNone/>
              <a:defRPr b="0" sz="2400">
                <a:solidFill>
                  <a:schemeClr val="dk1"/>
                </a:solidFill>
              </a:defRPr>
            </a:lvl1pPr>
            <a:lvl2pPr lvl="1" rtl="0">
              <a:spcBef>
                <a:spcPts val="0"/>
              </a:spcBef>
              <a:spcAft>
                <a:spcPts val="0"/>
              </a:spcAft>
              <a:buSzPts val="1100"/>
              <a:buNone/>
              <a:defRPr sz="1100"/>
            </a:lvl2pPr>
            <a:lvl3pPr lvl="2" rtl="0">
              <a:spcBef>
                <a:spcPts val="0"/>
              </a:spcBef>
              <a:spcAft>
                <a:spcPts val="0"/>
              </a:spcAft>
              <a:buSzPts val="1100"/>
              <a:buNone/>
              <a:defRPr sz="1100"/>
            </a:lvl3pPr>
            <a:lvl4pPr lvl="3" rtl="0">
              <a:spcBef>
                <a:spcPts val="0"/>
              </a:spcBef>
              <a:spcAft>
                <a:spcPts val="0"/>
              </a:spcAft>
              <a:buSzPts val="1100"/>
              <a:buNone/>
              <a:defRPr sz="1100"/>
            </a:lvl4pPr>
            <a:lvl5pPr lvl="4" rtl="0">
              <a:spcBef>
                <a:spcPts val="0"/>
              </a:spcBef>
              <a:spcAft>
                <a:spcPts val="0"/>
              </a:spcAft>
              <a:buSzPts val="1100"/>
              <a:buNone/>
              <a:defRPr sz="1100"/>
            </a:lvl5pPr>
            <a:lvl6pPr lvl="5" rtl="0">
              <a:spcBef>
                <a:spcPts val="0"/>
              </a:spcBef>
              <a:spcAft>
                <a:spcPts val="0"/>
              </a:spcAft>
              <a:buSzPts val="1100"/>
              <a:buNone/>
              <a:defRPr sz="1100"/>
            </a:lvl6pPr>
            <a:lvl7pPr lvl="6" rtl="0">
              <a:spcBef>
                <a:spcPts val="0"/>
              </a:spcBef>
              <a:spcAft>
                <a:spcPts val="0"/>
              </a:spcAft>
              <a:buSzPts val="1100"/>
              <a:buNone/>
              <a:defRPr sz="1100"/>
            </a:lvl7pPr>
            <a:lvl8pPr lvl="7" rtl="0">
              <a:spcBef>
                <a:spcPts val="0"/>
              </a:spcBef>
              <a:spcAft>
                <a:spcPts val="0"/>
              </a:spcAft>
              <a:buSzPts val="1100"/>
              <a:buNone/>
              <a:defRPr sz="1100"/>
            </a:lvl8pPr>
            <a:lvl9pPr lvl="8" rtl="0">
              <a:spcBef>
                <a:spcPts val="0"/>
              </a:spcBef>
              <a:spcAft>
                <a:spcPts val="0"/>
              </a:spcAft>
              <a:buSzPts val="1100"/>
              <a:buNone/>
              <a:defRPr sz="1100"/>
            </a:lvl9pPr>
          </a:lstStyle>
          <a:p/>
        </p:txBody>
      </p:sp>
      <p:sp>
        <p:nvSpPr>
          <p:cNvPr id="198" name="Google Shape;198;p42"/>
          <p:cNvSpPr txBox="1"/>
          <p:nvPr>
            <p:ph idx="3" type="body"/>
          </p:nvPr>
        </p:nvSpPr>
        <p:spPr>
          <a:xfrm>
            <a:off x="114302" y="802489"/>
            <a:ext cx="8915400" cy="307200"/>
          </a:xfrm>
          <a:prstGeom prst="rect">
            <a:avLst/>
          </a:prstGeom>
          <a:noFill/>
          <a:ln>
            <a:noFill/>
          </a:ln>
        </p:spPr>
        <p:txBody>
          <a:bodyPr anchorCtr="0" anchor="t" bIns="68575" lIns="68575" spcFirstLastPara="1" rIns="68575" wrap="square" tIns="68575">
            <a:noAutofit/>
          </a:bodyPr>
          <a:lstStyle>
            <a:lvl1pPr indent="-228600" lvl="0" marL="457200" rtl="0">
              <a:spcBef>
                <a:spcPts val="0"/>
              </a:spcBef>
              <a:spcAft>
                <a:spcPts val="0"/>
              </a:spcAft>
              <a:buClr>
                <a:srgbClr val="7F7F7F"/>
              </a:buClr>
              <a:buSzPts val="1100"/>
              <a:buFont typeface="Open Sans"/>
              <a:buNone/>
              <a:defRPr sz="1800">
                <a:solidFill>
                  <a:srgbClr val="7F7F7F"/>
                </a:solidFill>
                <a:latin typeface="Open Sans"/>
                <a:ea typeface="Open Sans"/>
                <a:cs typeface="Open Sans"/>
                <a:sym typeface="Open Sans"/>
              </a:defRPr>
            </a:lvl1pPr>
            <a:lvl2pPr indent="-298450" lvl="1" marL="914400" rtl="0">
              <a:spcBef>
                <a:spcPts val="1600"/>
              </a:spcBef>
              <a:spcAft>
                <a:spcPts val="0"/>
              </a:spcAft>
              <a:buSzPts val="1100"/>
              <a:buChar char="○"/>
              <a:defRPr sz="1800">
                <a:solidFill>
                  <a:schemeClr val="dk1"/>
                </a:solidFill>
                <a:latin typeface="Open Sans"/>
                <a:ea typeface="Open Sans"/>
                <a:cs typeface="Open Sans"/>
                <a:sym typeface="Open Sans"/>
              </a:defRPr>
            </a:lvl2pPr>
            <a:lvl3pPr indent="-298450" lvl="2" marL="1371600" rtl="0">
              <a:spcBef>
                <a:spcPts val="1600"/>
              </a:spcBef>
              <a:spcAft>
                <a:spcPts val="0"/>
              </a:spcAft>
              <a:buSzPts val="1100"/>
              <a:buChar char="■"/>
              <a:defRPr sz="1500">
                <a:solidFill>
                  <a:schemeClr val="dk1"/>
                </a:solidFill>
                <a:latin typeface="Open Sans"/>
                <a:ea typeface="Open Sans"/>
                <a:cs typeface="Open Sans"/>
                <a:sym typeface="Open Sans"/>
              </a:defRPr>
            </a:lvl3pPr>
            <a:lvl4pPr indent="-298450" lvl="3" marL="1828800" rtl="0">
              <a:spcBef>
                <a:spcPts val="1600"/>
              </a:spcBef>
              <a:spcAft>
                <a:spcPts val="0"/>
              </a:spcAft>
              <a:buSzPts val="1100"/>
              <a:buChar char="●"/>
              <a:defRPr sz="1400">
                <a:solidFill>
                  <a:schemeClr val="dk1"/>
                </a:solidFill>
                <a:latin typeface="Open Sans"/>
                <a:ea typeface="Open Sans"/>
                <a:cs typeface="Open Sans"/>
                <a:sym typeface="Open Sans"/>
              </a:defRPr>
            </a:lvl4pPr>
            <a:lvl5pPr indent="-298450" lvl="4" marL="2286000" rtl="0">
              <a:spcBef>
                <a:spcPts val="1600"/>
              </a:spcBef>
              <a:spcAft>
                <a:spcPts val="0"/>
              </a:spcAft>
              <a:buSzPts val="1100"/>
              <a:buChar char="○"/>
              <a:defRPr sz="1400">
                <a:solidFill>
                  <a:schemeClr val="dk1"/>
                </a:solidFill>
                <a:latin typeface="Open Sans"/>
                <a:ea typeface="Open Sans"/>
                <a:cs typeface="Open Sans"/>
                <a:sym typeface="Open Sans"/>
              </a:defRPr>
            </a:lvl5pPr>
            <a:lvl6pPr indent="-298450" lvl="5" marL="2743200" rtl="0">
              <a:spcBef>
                <a:spcPts val="1600"/>
              </a:spcBef>
              <a:spcAft>
                <a:spcPts val="0"/>
              </a:spcAft>
              <a:buSzPts val="1100"/>
              <a:buChar char="■"/>
              <a:defRPr sz="1400">
                <a:solidFill>
                  <a:schemeClr val="dk1"/>
                </a:solidFill>
                <a:latin typeface="Open Sans"/>
                <a:ea typeface="Open Sans"/>
                <a:cs typeface="Open Sans"/>
                <a:sym typeface="Open Sans"/>
              </a:defRPr>
            </a:lvl6pPr>
            <a:lvl7pPr indent="-298450" lvl="6" marL="3200400" rtl="0">
              <a:spcBef>
                <a:spcPts val="1600"/>
              </a:spcBef>
              <a:spcAft>
                <a:spcPts val="0"/>
              </a:spcAft>
              <a:buSzPts val="1100"/>
              <a:buChar char="●"/>
              <a:defRPr sz="1400">
                <a:solidFill>
                  <a:schemeClr val="dk1"/>
                </a:solidFill>
                <a:latin typeface="Open Sans"/>
                <a:ea typeface="Open Sans"/>
                <a:cs typeface="Open Sans"/>
                <a:sym typeface="Open Sans"/>
              </a:defRPr>
            </a:lvl7pPr>
            <a:lvl8pPr indent="-298450" lvl="7" marL="3657600" rtl="0">
              <a:spcBef>
                <a:spcPts val="1600"/>
              </a:spcBef>
              <a:spcAft>
                <a:spcPts val="0"/>
              </a:spcAft>
              <a:buSzPts val="1100"/>
              <a:buChar char="○"/>
              <a:defRPr sz="1400">
                <a:solidFill>
                  <a:schemeClr val="dk1"/>
                </a:solidFill>
                <a:latin typeface="Open Sans"/>
                <a:ea typeface="Open Sans"/>
                <a:cs typeface="Open Sans"/>
                <a:sym typeface="Open Sans"/>
              </a:defRPr>
            </a:lvl8pPr>
            <a:lvl9pPr indent="-298450" lvl="8" marL="4114800" rtl="0">
              <a:spcBef>
                <a:spcPts val="1600"/>
              </a:spcBef>
              <a:spcAft>
                <a:spcPts val="1600"/>
              </a:spcAft>
              <a:buSzPts val="1100"/>
              <a:buChar char="■"/>
              <a:defRPr sz="1400">
                <a:solidFill>
                  <a:schemeClr val="dk1"/>
                </a:solidFill>
                <a:latin typeface="Open Sans"/>
                <a:ea typeface="Open Sans"/>
                <a:cs typeface="Open Sans"/>
                <a:sym typeface="Open Sans"/>
              </a:defRPr>
            </a:lvl9pPr>
          </a:lstStyle>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6"/>
                                        </p:tgtEl>
                                        <p:attrNameLst>
                                          <p:attrName>style.visibility</p:attrName>
                                        </p:attrNameLst>
                                      </p:cBhvr>
                                      <p:to>
                                        <p:strVal val="visible"/>
                                      </p:to>
                                    </p:set>
                                    <p:animEffect filter="fade" transition="in">
                                      <p:cBhvr>
                                        <p:cTn dur="500"/>
                                        <p:tgtEl>
                                          <p:spTgt spid="1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pact Slide 1" showMasterSp="0">
  <p:cSld name="Impact Slide 1">
    <p:bg>
      <p:bgPr>
        <a:solidFill>
          <a:srgbClr val="FFFFFF"/>
        </a:solidFill>
      </p:bgPr>
    </p:bg>
    <p:spTree>
      <p:nvGrpSpPr>
        <p:cNvPr id="199" name="Shape 199"/>
        <p:cNvGrpSpPr/>
        <p:nvPr/>
      </p:nvGrpSpPr>
      <p:grpSpPr>
        <a:xfrm>
          <a:off x="0" y="0"/>
          <a:ext cx="0" cy="0"/>
          <a:chOff x="0" y="0"/>
          <a:chExt cx="0" cy="0"/>
        </a:xfrm>
      </p:grpSpPr>
      <p:sp>
        <p:nvSpPr>
          <p:cNvPr id="200" name="Google Shape;200;p43"/>
          <p:cNvSpPr/>
          <p:nvPr/>
        </p:nvSpPr>
        <p:spPr>
          <a:xfrm>
            <a:off x="0" y="1200150"/>
            <a:ext cx="9144000" cy="1462500"/>
          </a:xfrm>
          <a:prstGeom prst="rect">
            <a:avLst/>
          </a:prstGeom>
          <a:solidFill>
            <a:schemeClr val="accent1">
              <a:alpha val="84710"/>
            </a:schemeClr>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Open Sans"/>
              <a:ea typeface="Open Sans"/>
              <a:cs typeface="Open Sans"/>
              <a:sym typeface="Open Sans"/>
            </a:endParaRPr>
          </a:p>
        </p:txBody>
      </p:sp>
      <p:sp>
        <p:nvSpPr>
          <p:cNvPr id="201" name="Google Shape;201;p43"/>
          <p:cNvSpPr/>
          <p:nvPr/>
        </p:nvSpPr>
        <p:spPr>
          <a:xfrm>
            <a:off x="8837024" y="4940828"/>
            <a:ext cx="251400" cy="8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fld id="{00000000-1234-1234-1234-123412341234}" type="slidenum">
              <a:rPr b="1" i="0" lang="en" sz="800" u="none" cap="none" strike="noStrike">
                <a:solidFill>
                  <a:schemeClr val="lt1"/>
                </a:solidFill>
                <a:latin typeface="Open Sans"/>
                <a:ea typeface="Open Sans"/>
                <a:cs typeface="Open Sans"/>
                <a:sym typeface="Open Sans"/>
              </a:rPr>
              <a:t>‹#›</a:t>
            </a:fld>
            <a:endParaRPr b="1" i="0" sz="600" u="none" cap="none" strike="noStrike">
              <a:solidFill>
                <a:schemeClr val="lt1"/>
              </a:solidFill>
              <a:latin typeface="Open Sans"/>
              <a:ea typeface="Open Sans"/>
              <a:cs typeface="Open Sans"/>
              <a:sym typeface="Open Sans"/>
            </a:endParaRPr>
          </a:p>
        </p:txBody>
      </p:sp>
      <p:sp>
        <p:nvSpPr>
          <p:cNvPr id="202" name="Google Shape;202;p43"/>
          <p:cNvSpPr txBox="1"/>
          <p:nvPr/>
        </p:nvSpPr>
        <p:spPr>
          <a:xfrm>
            <a:off x="7426234" y="4911636"/>
            <a:ext cx="1466400" cy="150000"/>
          </a:xfrm>
          <a:prstGeom prst="rect">
            <a:avLst/>
          </a:prstGeom>
          <a:noFill/>
          <a:ln>
            <a:noFill/>
          </a:ln>
        </p:spPr>
        <p:txBody>
          <a:bodyPr anchorCtr="0" anchor="t" bIns="34275" lIns="68575" spcFirstLastPara="1" rIns="68575" wrap="square" tIns="34275">
            <a:noAutofit/>
          </a:bodyPr>
          <a:lstStyle/>
          <a:p>
            <a:pPr indent="0" lvl="0" marL="0" marR="0" rtl="0" algn="r">
              <a:spcBef>
                <a:spcPts val="0"/>
              </a:spcBef>
              <a:spcAft>
                <a:spcPts val="0"/>
              </a:spcAft>
              <a:buNone/>
            </a:pPr>
            <a:r>
              <a:rPr b="0" i="0" lang="en" sz="500" u="none" cap="none" strike="noStrike">
                <a:solidFill>
                  <a:schemeClr val="lt1"/>
                </a:solidFill>
                <a:latin typeface="Open Sans"/>
                <a:ea typeface="Open Sans"/>
                <a:cs typeface="Open Sans"/>
                <a:sym typeface="Open Sans"/>
              </a:rPr>
              <a:t>© 2015 BIA/Kelsey. All Rights Reserved.    |</a:t>
            </a:r>
            <a:endParaRPr b="0" i="0" sz="500" u="none" cap="none" strike="noStrike">
              <a:solidFill>
                <a:schemeClr val="lt1"/>
              </a:solidFill>
              <a:latin typeface="Open Sans"/>
              <a:ea typeface="Open Sans"/>
              <a:cs typeface="Open Sans"/>
              <a:sym typeface="Open Sans"/>
            </a:endParaRPr>
          </a:p>
        </p:txBody>
      </p:sp>
      <p:sp>
        <p:nvSpPr>
          <p:cNvPr id="203" name="Google Shape;203;p43"/>
          <p:cNvSpPr txBox="1"/>
          <p:nvPr>
            <p:ph idx="1" type="body"/>
          </p:nvPr>
        </p:nvSpPr>
        <p:spPr>
          <a:xfrm>
            <a:off x="114300" y="1260419"/>
            <a:ext cx="8915400" cy="1341900"/>
          </a:xfrm>
          <a:prstGeom prst="rect">
            <a:avLst/>
          </a:prstGeom>
          <a:noFill/>
          <a:ln>
            <a:noFill/>
          </a:ln>
        </p:spPr>
        <p:txBody>
          <a:bodyPr anchorCtr="0" anchor="ctr" bIns="68575" lIns="68575" spcFirstLastPara="1" rIns="68575" wrap="square" tIns="68575">
            <a:noAutofit/>
          </a:bodyPr>
          <a:lstStyle>
            <a:lvl1pPr indent="-228600" lvl="0" marL="457200" rtl="0" algn="r">
              <a:spcBef>
                <a:spcPts val="0"/>
              </a:spcBef>
              <a:spcAft>
                <a:spcPts val="0"/>
              </a:spcAft>
              <a:buClr>
                <a:schemeClr val="lt1"/>
              </a:buClr>
              <a:buSzPts val="1100"/>
              <a:buFont typeface="Open Sans"/>
              <a:buNone/>
              <a:defRPr sz="2700">
                <a:solidFill>
                  <a:schemeClr val="lt1"/>
                </a:solidFill>
              </a:defRPr>
            </a:lvl1pPr>
            <a:lvl2pPr indent="-228600" lvl="1" marL="914400" rtl="0">
              <a:spcBef>
                <a:spcPts val="1600"/>
              </a:spcBef>
              <a:spcAft>
                <a:spcPts val="0"/>
              </a:spcAft>
              <a:buSzPts val="1100"/>
              <a:buFont typeface="Arial"/>
              <a:buNone/>
              <a:defRPr sz="1100"/>
            </a:lvl2pPr>
            <a:lvl3pPr indent="-298450" lvl="2" marL="1371600" rtl="0">
              <a:spcBef>
                <a:spcPts val="1600"/>
              </a:spcBef>
              <a:spcAft>
                <a:spcPts val="0"/>
              </a:spcAft>
              <a:buSzPts val="1100"/>
              <a:buChar char="■"/>
              <a:defRPr sz="1500">
                <a:solidFill>
                  <a:schemeClr val="dk1"/>
                </a:solidFill>
                <a:latin typeface="Open Sans"/>
                <a:ea typeface="Open Sans"/>
                <a:cs typeface="Open Sans"/>
                <a:sym typeface="Open Sans"/>
              </a:defRPr>
            </a:lvl3pPr>
            <a:lvl4pPr indent="-298450" lvl="3" marL="1828800" rtl="0">
              <a:spcBef>
                <a:spcPts val="1600"/>
              </a:spcBef>
              <a:spcAft>
                <a:spcPts val="0"/>
              </a:spcAft>
              <a:buSzPts val="1100"/>
              <a:buChar char="●"/>
              <a:defRPr sz="1400">
                <a:solidFill>
                  <a:schemeClr val="dk1"/>
                </a:solidFill>
                <a:latin typeface="Open Sans"/>
                <a:ea typeface="Open Sans"/>
                <a:cs typeface="Open Sans"/>
                <a:sym typeface="Open Sans"/>
              </a:defRPr>
            </a:lvl4pPr>
            <a:lvl5pPr indent="-298450" lvl="4" marL="2286000" rtl="0">
              <a:spcBef>
                <a:spcPts val="1600"/>
              </a:spcBef>
              <a:spcAft>
                <a:spcPts val="0"/>
              </a:spcAft>
              <a:buSzPts val="1100"/>
              <a:buChar char="○"/>
              <a:defRPr sz="1400">
                <a:solidFill>
                  <a:schemeClr val="dk1"/>
                </a:solidFill>
                <a:latin typeface="Open Sans"/>
                <a:ea typeface="Open Sans"/>
                <a:cs typeface="Open Sans"/>
                <a:sym typeface="Open Sans"/>
              </a:defRPr>
            </a:lvl5pPr>
            <a:lvl6pPr indent="-298450" lvl="5" marL="2743200" rtl="0">
              <a:spcBef>
                <a:spcPts val="1600"/>
              </a:spcBef>
              <a:spcAft>
                <a:spcPts val="0"/>
              </a:spcAft>
              <a:buSzPts val="1100"/>
              <a:buChar char="■"/>
              <a:defRPr sz="1400">
                <a:solidFill>
                  <a:schemeClr val="dk1"/>
                </a:solidFill>
                <a:latin typeface="Open Sans"/>
                <a:ea typeface="Open Sans"/>
                <a:cs typeface="Open Sans"/>
                <a:sym typeface="Open Sans"/>
              </a:defRPr>
            </a:lvl6pPr>
            <a:lvl7pPr indent="-298450" lvl="6" marL="3200400" rtl="0">
              <a:spcBef>
                <a:spcPts val="1600"/>
              </a:spcBef>
              <a:spcAft>
                <a:spcPts val="0"/>
              </a:spcAft>
              <a:buSzPts val="1100"/>
              <a:buChar char="●"/>
              <a:defRPr sz="1400">
                <a:solidFill>
                  <a:schemeClr val="dk1"/>
                </a:solidFill>
                <a:latin typeface="Open Sans"/>
                <a:ea typeface="Open Sans"/>
                <a:cs typeface="Open Sans"/>
                <a:sym typeface="Open Sans"/>
              </a:defRPr>
            </a:lvl7pPr>
            <a:lvl8pPr indent="-298450" lvl="7" marL="3657600" rtl="0">
              <a:spcBef>
                <a:spcPts val="1600"/>
              </a:spcBef>
              <a:spcAft>
                <a:spcPts val="0"/>
              </a:spcAft>
              <a:buSzPts val="1100"/>
              <a:buChar char="○"/>
              <a:defRPr sz="1400">
                <a:solidFill>
                  <a:schemeClr val="dk1"/>
                </a:solidFill>
                <a:latin typeface="Open Sans"/>
                <a:ea typeface="Open Sans"/>
                <a:cs typeface="Open Sans"/>
                <a:sym typeface="Open Sans"/>
              </a:defRPr>
            </a:lvl8pPr>
            <a:lvl9pPr indent="-298450" lvl="8" marL="4114800" rtl="0">
              <a:spcBef>
                <a:spcPts val="1600"/>
              </a:spcBef>
              <a:spcAft>
                <a:spcPts val="1600"/>
              </a:spcAft>
              <a:buSzPts val="1100"/>
              <a:buChar char="■"/>
              <a:defRPr sz="1400">
                <a:solidFill>
                  <a:schemeClr val="dk1"/>
                </a:solidFill>
                <a:latin typeface="Open Sans"/>
                <a:ea typeface="Open Sans"/>
                <a:cs typeface="Open Sans"/>
                <a:sym typeface="Open Sans"/>
              </a:defRPr>
            </a:lvl9pPr>
          </a:lstStyle>
          <a:p/>
        </p:txBody>
      </p:sp>
      <p:pic>
        <p:nvPicPr>
          <p:cNvPr id="204" name="Google Shape;204;p43"/>
          <p:cNvPicPr preferRelativeResize="0"/>
          <p:nvPr/>
        </p:nvPicPr>
        <p:blipFill rotWithShape="1">
          <a:blip r:embed="rId2">
            <a:alphaModFix/>
          </a:blip>
          <a:srcRect b="0" l="0" r="0" t="0"/>
          <a:stretch/>
        </p:blipFill>
        <p:spPr>
          <a:xfrm>
            <a:off x="100048" y="4775512"/>
            <a:ext cx="425100" cy="2967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0"/>
                                        </p:tgtEl>
                                        <p:attrNameLst>
                                          <p:attrName>style.visibility</p:attrName>
                                        </p:attrNameLst>
                                      </p:cBhvr>
                                      <p:to>
                                        <p:strVal val="visible"/>
                                      </p:to>
                                    </p:set>
                                    <p:animEffect filter="fade" transition="in">
                                      <p:cBhvr>
                                        <p:cTn dur="500"/>
                                        <p:tgtEl>
                                          <p:spTgt spid="200"/>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03">
                                            <p:txEl>
                                              <p:pRg end="0" st="0"/>
                                            </p:txEl>
                                          </p:spTgt>
                                        </p:tgtEl>
                                        <p:attrNameLst>
                                          <p:attrName>style.visibility</p:attrName>
                                        </p:attrNameLst>
                                      </p:cBhvr>
                                      <p:to>
                                        <p:strVal val="visible"/>
                                      </p:to>
                                    </p:set>
                                    <p:animEffect filter="fade" transition="in">
                                      <p:cBhvr>
                                        <p:cTn dur="500"/>
                                        <p:tgtEl>
                                          <p:spTgt spid="203">
                                            <p:txEl>
                                              <p:pRg end="0" st="0"/>
                                            </p:txEl>
                                          </p:spTgt>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03">
                                            <p:txEl>
                                              <p:pRg end="1" st="1"/>
                                            </p:txEl>
                                          </p:spTgt>
                                        </p:tgtEl>
                                        <p:attrNameLst>
                                          <p:attrName>style.visibility</p:attrName>
                                        </p:attrNameLst>
                                      </p:cBhvr>
                                      <p:to>
                                        <p:strVal val="visible"/>
                                      </p:to>
                                    </p:set>
                                    <p:animEffect filter="fade" transition="in">
                                      <p:cBhvr>
                                        <p:cTn dur="500"/>
                                        <p:tgtEl>
                                          <p:spTgt spid="203">
                                            <p:txEl>
                                              <p:pRg end="1" st="1"/>
                                            </p:txEl>
                                          </p:spTgt>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203">
                                            <p:txEl>
                                              <p:pRg end="2" st="2"/>
                                            </p:txEl>
                                          </p:spTgt>
                                        </p:tgtEl>
                                        <p:attrNameLst>
                                          <p:attrName>style.visibility</p:attrName>
                                        </p:attrNameLst>
                                      </p:cBhvr>
                                      <p:to>
                                        <p:strVal val="visible"/>
                                      </p:to>
                                    </p:set>
                                    <p:animEffect filter="fade" transition="in">
                                      <p:cBhvr>
                                        <p:cTn dur="500"/>
                                        <p:tgtEl>
                                          <p:spTgt spid="203">
                                            <p:txEl>
                                              <p:pRg end="2" st="2"/>
                                            </p:txEl>
                                          </p:spTgt>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203">
                                            <p:txEl>
                                              <p:pRg end="3" st="3"/>
                                            </p:txEl>
                                          </p:spTgt>
                                        </p:tgtEl>
                                        <p:attrNameLst>
                                          <p:attrName>style.visibility</p:attrName>
                                        </p:attrNameLst>
                                      </p:cBhvr>
                                      <p:to>
                                        <p:strVal val="visible"/>
                                      </p:to>
                                    </p:set>
                                    <p:animEffect filter="fade" transition="in">
                                      <p:cBhvr>
                                        <p:cTn dur="500"/>
                                        <p:tgtEl>
                                          <p:spTgt spid="203">
                                            <p:txEl>
                                              <p:pRg end="3" st="3"/>
                                            </p:txEl>
                                          </p:spTgt>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203">
                                            <p:txEl>
                                              <p:pRg end="4" st="4"/>
                                            </p:txEl>
                                          </p:spTgt>
                                        </p:tgtEl>
                                        <p:attrNameLst>
                                          <p:attrName>style.visibility</p:attrName>
                                        </p:attrNameLst>
                                      </p:cBhvr>
                                      <p:to>
                                        <p:strVal val="visible"/>
                                      </p:to>
                                    </p:set>
                                    <p:animEffect filter="fade" transition="in">
                                      <p:cBhvr>
                                        <p:cTn dur="500"/>
                                        <p:tgtEl>
                                          <p:spTgt spid="203">
                                            <p:txEl>
                                              <p:pRg end="4" st="4"/>
                                            </p:txEl>
                                          </p:spTgt>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203">
                                            <p:txEl>
                                              <p:pRg end="5" st="5"/>
                                            </p:txEl>
                                          </p:spTgt>
                                        </p:tgtEl>
                                        <p:attrNameLst>
                                          <p:attrName>style.visibility</p:attrName>
                                        </p:attrNameLst>
                                      </p:cBhvr>
                                      <p:to>
                                        <p:strVal val="visible"/>
                                      </p:to>
                                    </p:set>
                                    <p:animEffect filter="fade" transition="in">
                                      <p:cBhvr>
                                        <p:cTn dur="500"/>
                                        <p:tgtEl>
                                          <p:spTgt spid="203">
                                            <p:txEl>
                                              <p:pRg end="5" st="5"/>
                                            </p:txEl>
                                          </p:spTgt>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203">
                                            <p:txEl>
                                              <p:pRg end="6" st="6"/>
                                            </p:txEl>
                                          </p:spTgt>
                                        </p:tgtEl>
                                        <p:attrNameLst>
                                          <p:attrName>style.visibility</p:attrName>
                                        </p:attrNameLst>
                                      </p:cBhvr>
                                      <p:to>
                                        <p:strVal val="visible"/>
                                      </p:to>
                                    </p:set>
                                    <p:animEffect filter="fade" transition="in">
                                      <p:cBhvr>
                                        <p:cTn dur="500"/>
                                        <p:tgtEl>
                                          <p:spTgt spid="203">
                                            <p:txEl>
                                              <p:pRg end="6" st="6"/>
                                            </p:txEl>
                                          </p:spTgt>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203">
                                            <p:txEl>
                                              <p:pRg end="7" st="7"/>
                                            </p:txEl>
                                          </p:spTgt>
                                        </p:tgtEl>
                                        <p:attrNameLst>
                                          <p:attrName>style.visibility</p:attrName>
                                        </p:attrNameLst>
                                      </p:cBhvr>
                                      <p:to>
                                        <p:strVal val="visible"/>
                                      </p:to>
                                    </p:set>
                                    <p:animEffect filter="fade" transition="in">
                                      <p:cBhvr>
                                        <p:cTn dur="500"/>
                                        <p:tgtEl>
                                          <p:spTgt spid="203">
                                            <p:txEl>
                                              <p:pRg end="7" st="7"/>
                                            </p:txEl>
                                          </p:spTgt>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203">
                                            <p:txEl>
                                              <p:pRg end="8" st="8"/>
                                            </p:txEl>
                                          </p:spTgt>
                                        </p:tgtEl>
                                        <p:attrNameLst>
                                          <p:attrName>style.visibility</p:attrName>
                                        </p:attrNameLst>
                                      </p:cBhvr>
                                      <p:to>
                                        <p:strVal val="visible"/>
                                      </p:to>
                                    </p:set>
                                    <p:animEffect filter="fade" transition="in">
                                      <p:cBhvr>
                                        <p:cTn dur="500"/>
                                        <p:tgtEl>
                                          <p:spTgt spid="203">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p:cSld name="CUSTOM">
    <p:spTree>
      <p:nvGrpSpPr>
        <p:cNvPr id="205" name="Shape 205"/>
        <p:cNvGrpSpPr/>
        <p:nvPr/>
      </p:nvGrpSpPr>
      <p:grpSpPr>
        <a:xfrm>
          <a:off x="0" y="0"/>
          <a:ext cx="0" cy="0"/>
          <a:chOff x="0" y="0"/>
          <a:chExt cx="0" cy="0"/>
        </a:xfrm>
      </p:grpSpPr>
      <p:pic>
        <p:nvPicPr>
          <p:cNvPr id="206" name="Google Shape;206;p44"/>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207" name="Google Shape;207;p44"/>
          <p:cNvPicPr preferRelativeResize="0"/>
          <p:nvPr/>
        </p:nvPicPr>
        <p:blipFill>
          <a:blip r:embed="rId3">
            <a:alphaModFix/>
          </a:blip>
          <a:stretch>
            <a:fillRect/>
          </a:stretch>
        </p:blipFill>
        <p:spPr>
          <a:xfrm>
            <a:off x="3637925" y="3108225"/>
            <a:ext cx="1868149" cy="285650"/>
          </a:xfrm>
          <a:prstGeom prst="rect">
            <a:avLst/>
          </a:prstGeom>
          <a:noFill/>
          <a:ln>
            <a:noFill/>
          </a:ln>
        </p:spPr>
      </p:pic>
      <p:cxnSp>
        <p:nvCxnSpPr>
          <p:cNvPr id="208" name="Google Shape;208;p44"/>
          <p:cNvCxnSpPr/>
          <p:nvPr/>
        </p:nvCxnSpPr>
        <p:spPr>
          <a:xfrm>
            <a:off x="618300" y="2717875"/>
            <a:ext cx="7907400" cy="0"/>
          </a:xfrm>
          <a:prstGeom prst="straightConnector1">
            <a:avLst/>
          </a:prstGeom>
          <a:noFill/>
          <a:ln cap="flat" cmpd="sng" w="19050">
            <a:solidFill>
              <a:srgbClr val="FFFFFF"/>
            </a:solidFill>
            <a:prstDash val="solid"/>
            <a:round/>
            <a:headEnd len="med" w="med" type="none"/>
            <a:tailEnd len="med" w="med" type="none"/>
          </a:ln>
        </p:spPr>
      </p:cxnSp>
      <p:sp>
        <p:nvSpPr>
          <p:cNvPr id="209" name="Google Shape;209;p44"/>
          <p:cNvSpPr txBox="1"/>
          <p:nvPr>
            <p:ph type="title"/>
          </p:nvPr>
        </p:nvSpPr>
        <p:spPr>
          <a:xfrm>
            <a:off x="457200" y="1238075"/>
            <a:ext cx="8229600" cy="1479900"/>
          </a:xfrm>
          <a:prstGeom prst="rect">
            <a:avLst/>
          </a:prstGeom>
        </p:spPr>
        <p:txBody>
          <a:bodyPr anchorCtr="0" anchor="ctr" bIns="91425" lIns="91425" spcFirstLastPara="1" rIns="91425" wrap="square" tIns="91425">
            <a:noAutofit/>
          </a:bodyPr>
          <a:lstStyle>
            <a:lvl1pPr lvl="0" rtl="0" algn="ctr">
              <a:spcBef>
                <a:spcPts val="0"/>
              </a:spcBef>
              <a:spcAft>
                <a:spcPts val="0"/>
              </a:spcAft>
              <a:buNone/>
              <a:defRPr sz="4800"/>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210" name="Google Shape;210;p44"/>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 Title and Content">
  <p:cSld name="Default - Title and Content">
    <p:spTree>
      <p:nvGrpSpPr>
        <p:cNvPr id="211" name="Shape 211"/>
        <p:cNvGrpSpPr/>
        <p:nvPr/>
      </p:nvGrpSpPr>
      <p:grpSpPr>
        <a:xfrm>
          <a:off x="0" y="0"/>
          <a:ext cx="0" cy="0"/>
          <a:chOff x="0" y="0"/>
          <a:chExt cx="0" cy="0"/>
        </a:xfrm>
      </p:grpSpPr>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CUSTOM_2">
    <p:spTree>
      <p:nvGrpSpPr>
        <p:cNvPr id="212" name="Shape 212"/>
        <p:cNvGrpSpPr/>
        <p:nvPr/>
      </p:nvGrpSpPr>
      <p:grpSpPr>
        <a:xfrm>
          <a:off x="0" y="0"/>
          <a:ext cx="0" cy="0"/>
          <a:chOff x="0" y="0"/>
          <a:chExt cx="0" cy="0"/>
        </a:xfrm>
      </p:grpSpPr>
      <p:sp>
        <p:nvSpPr>
          <p:cNvPr id="213" name="Google Shape;213;p46"/>
          <p:cNvSpPr/>
          <p:nvPr/>
        </p:nvSpPr>
        <p:spPr>
          <a:xfrm>
            <a:off x="-53050" y="-26525"/>
            <a:ext cx="9250200" cy="46338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46"/>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e">
  <p:cSld name="CUSTOM_3">
    <p:spTree>
      <p:nvGrpSpPr>
        <p:cNvPr id="215" name="Shape 215"/>
        <p:cNvGrpSpPr/>
        <p:nvPr/>
      </p:nvGrpSpPr>
      <p:grpSpPr>
        <a:xfrm>
          <a:off x="0" y="0"/>
          <a:ext cx="0" cy="0"/>
          <a:chOff x="0" y="0"/>
          <a:chExt cx="0" cy="0"/>
        </a:xfrm>
      </p:grpSpPr>
      <p:sp>
        <p:nvSpPr>
          <p:cNvPr id="216" name="Google Shape;216;p47"/>
          <p:cNvSpPr txBox="1"/>
          <p:nvPr>
            <p:ph type="title"/>
          </p:nvPr>
        </p:nvSpPr>
        <p:spPr>
          <a:xfrm>
            <a:off x="311700" y="34100"/>
            <a:ext cx="8520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b="1" sz="3800">
                <a:solidFill>
                  <a:srgbClr val="666666"/>
                </a:solidFill>
                <a:latin typeface="Dosis"/>
                <a:ea typeface="Dosis"/>
                <a:cs typeface="Dosis"/>
                <a:sym typeface="Dosis"/>
              </a:defRPr>
            </a:lvl1pPr>
            <a:lvl2pPr lvl="1" rtl="0">
              <a:spcBef>
                <a:spcPts val="0"/>
              </a:spcBef>
              <a:spcAft>
                <a:spcPts val="0"/>
              </a:spcAft>
              <a:buNone/>
              <a:defRPr b="1" sz="3600">
                <a:latin typeface="Dosis"/>
                <a:ea typeface="Dosis"/>
                <a:cs typeface="Dosis"/>
                <a:sym typeface="Dosis"/>
              </a:defRPr>
            </a:lvl2pPr>
            <a:lvl3pPr lvl="2" rtl="0">
              <a:spcBef>
                <a:spcPts val="0"/>
              </a:spcBef>
              <a:spcAft>
                <a:spcPts val="0"/>
              </a:spcAft>
              <a:buNone/>
              <a:defRPr b="1" sz="3600">
                <a:latin typeface="Dosis"/>
                <a:ea typeface="Dosis"/>
                <a:cs typeface="Dosis"/>
                <a:sym typeface="Dosis"/>
              </a:defRPr>
            </a:lvl3pPr>
            <a:lvl4pPr lvl="3" rtl="0">
              <a:spcBef>
                <a:spcPts val="0"/>
              </a:spcBef>
              <a:spcAft>
                <a:spcPts val="0"/>
              </a:spcAft>
              <a:buNone/>
              <a:defRPr b="1" sz="3600">
                <a:latin typeface="Dosis"/>
                <a:ea typeface="Dosis"/>
                <a:cs typeface="Dosis"/>
                <a:sym typeface="Dosis"/>
              </a:defRPr>
            </a:lvl4pPr>
            <a:lvl5pPr lvl="4" rtl="0">
              <a:spcBef>
                <a:spcPts val="0"/>
              </a:spcBef>
              <a:spcAft>
                <a:spcPts val="0"/>
              </a:spcAft>
              <a:buNone/>
              <a:defRPr b="1" sz="3600">
                <a:latin typeface="Dosis"/>
                <a:ea typeface="Dosis"/>
                <a:cs typeface="Dosis"/>
                <a:sym typeface="Dosis"/>
              </a:defRPr>
            </a:lvl5pPr>
            <a:lvl6pPr lvl="5" rtl="0">
              <a:spcBef>
                <a:spcPts val="0"/>
              </a:spcBef>
              <a:spcAft>
                <a:spcPts val="0"/>
              </a:spcAft>
              <a:buNone/>
              <a:defRPr b="1" sz="3600">
                <a:latin typeface="Dosis"/>
                <a:ea typeface="Dosis"/>
                <a:cs typeface="Dosis"/>
                <a:sym typeface="Dosis"/>
              </a:defRPr>
            </a:lvl6pPr>
            <a:lvl7pPr lvl="6" rtl="0">
              <a:spcBef>
                <a:spcPts val="0"/>
              </a:spcBef>
              <a:spcAft>
                <a:spcPts val="0"/>
              </a:spcAft>
              <a:buNone/>
              <a:defRPr b="1" sz="3600">
                <a:latin typeface="Dosis"/>
                <a:ea typeface="Dosis"/>
                <a:cs typeface="Dosis"/>
                <a:sym typeface="Dosis"/>
              </a:defRPr>
            </a:lvl7pPr>
            <a:lvl8pPr lvl="7" rtl="0">
              <a:spcBef>
                <a:spcPts val="0"/>
              </a:spcBef>
              <a:spcAft>
                <a:spcPts val="0"/>
              </a:spcAft>
              <a:buNone/>
              <a:defRPr b="1" sz="3600">
                <a:latin typeface="Dosis"/>
                <a:ea typeface="Dosis"/>
                <a:cs typeface="Dosis"/>
                <a:sym typeface="Dosis"/>
              </a:defRPr>
            </a:lvl8pPr>
            <a:lvl9pPr lvl="8" rtl="0">
              <a:spcBef>
                <a:spcPts val="0"/>
              </a:spcBef>
              <a:spcAft>
                <a:spcPts val="0"/>
              </a:spcAft>
              <a:buNone/>
              <a:defRPr b="1" sz="3600">
                <a:latin typeface="Dosis"/>
                <a:ea typeface="Dosis"/>
                <a:cs typeface="Dosis"/>
                <a:sym typeface="Dosis"/>
              </a:defRPr>
            </a:lvl9pPr>
          </a:lstStyle>
          <a:p/>
        </p:txBody>
      </p:sp>
      <p:sp>
        <p:nvSpPr>
          <p:cNvPr id="217" name="Google Shape;217;p47"/>
          <p:cNvSpPr txBox="1"/>
          <p:nvPr>
            <p:ph idx="1" type="subTitle"/>
          </p:nvPr>
        </p:nvSpPr>
        <p:spPr>
          <a:xfrm>
            <a:off x="2249850" y="606800"/>
            <a:ext cx="4644300" cy="2448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1600">
                <a:latin typeface="Open Sans"/>
                <a:ea typeface="Open Sans"/>
                <a:cs typeface="Open Sans"/>
                <a:sym typeface="Open Sans"/>
              </a:defRPr>
            </a:lvl1pPr>
            <a:lvl2pPr lvl="1" rtl="0" algn="ctr">
              <a:spcBef>
                <a:spcPts val="1600"/>
              </a:spcBef>
              <a:spcAft>
                <a:spcPts val="0"/>
              </a:spcAft>
              <a:buNone/>
              <a:defRPr sz="1600">
                <a:latin typeface="Open Sans"/>
                <a:ea typeface="Open Sans"/>
                <a:cs typeface="Open Sans"/>
                <a:sym typeface="Open Sans"/>
              </a:defRPr>
            </a:lvl2pPr>
            <a:lvl3pPr lvl="2" rtl="0" algn="ctr">
              <a:spcBef>
                <a:spcPts val="1600"/>
              </a:spcBef>
              <a:spcAft>
                <a:spcPts val="0"/>
              </a:spcAft>
              <a:buNone/>
              <a:defRPr sz="1600">
                <a:latin typeface="Open Sans"/>
                <a:ea typeface="Open Sans"/>
                <a:cs typeface="Open Sans"/>
                <a:sym typeface="Open Sans"/>
              </a:defRPr>
            </a:lvl3pPr>
            <a:lvl4pPr lvl="3" rtl="0" algn="ctr">
              <a:spcBef>
                <a:spcPts val="1600"/>
              </a:spcBef>
              <a:spcAft>
                <a:spcPts val="0"/>
              </a:spcAft>
              <a:buNone/>
              <a:defRPr sz="1600">
                <a:latin typeface="Open Sans"/>
                <a:ea typeface="Open Sans"/>
                <a:cs typeface="Open Sans"/>
                <a:sym typeface="Open Sans"/>
              </a:defRPr>
            </a:lvl4pPr>
            <a:lvl5pPr lvl="4" rtl="0" algn="ctr">
              <a:spcBef>
                <a:spcPts val="1600"/>
              </a:spcBef>
              <a:spcAft>
                <a:spcPts val="0"/>
              </a:spcAft>
              <a:buNone/>
              <a:defRPr sz="1600">
                <a:latin typeface="Open Sans"/>
                <a:ea typeface="Open Sans"/>
                <a:cs typeface="Open Sans"/>
                <a:sym typeface="Open Sans"/>
              </a:defRPr>
            </a:lvl5pPr>
            <a:lvl6pPr lvl="5" rtl="0" algn="ctr">
              <a:spcBef>
                <a:spcPts val="1600"/>
              </a:spcBef>
              <a:spcAft>
                <a:spcPts val="0"/>
              </a:spcAft>
              <a:buNone/>
              <a:defRPr sz="1600">
                <a:latin typeface="Open Sans"/>
                <a:ea typeface="Open Sans"/>
                <a:cs typeface="Open Sans"/>
                <a:sym typeface="Open Sans"/>
              </a:defRPr>
            </a:lvl6pPr>
            <a:lvl7pPr lvl="6" rtl="0" algn="ctr">
              <a:spcBef>
                <a:spcPts val="1600"/>
              </a:spcBef>
              <a:spcAft>
                <a:spcPts val="0"/>
              </a:spcAft>
              <a:buNone/>
              <a:defRPr sz="1600">
                <a:latin typeface="Open Sans"/>
                <a:ea typeface="Open Sans"/>
                <a:cs typeface="Open Sans"/>
                <a:sym typeface="Open Sans"/>
              </a:defRPr>
            </a:lvl7pPr>
            <a:lvl8pPr lvl="7" rtl="0" algn="ctr">
              <a:spcBef>
                <a:spcPts val="1600"/>
              </a:spcBef>
              <a:spcAft>
                <a:spcPts val="0"/>
              </a:spcAft>
              <a:buNone/>
              <a:defRPr sz="1600">
                <a:latin typeface="Open Sans"/>
                <a:ea typeface="Open Sans"/>
                <a:cs typeface="Open Sans"/>
                <a:sym typeface="Open Sans"/>
              </a:defRPr>
            </a:lvl8pPr>
            <a:lvl9pPr lvl="8" rtl="0" algn="ctr">
              <a:spcBef>
                <a:spcPts val="1600"/>
              </a:spcBef>
              <a:spcAft>
                <a:spcPts val="1600"/>
              </a:spcAft>
              <a:buNone/>
              <a:defRPr sz="1600">
                <a:latin typeface="Open Sans"/>
                <a:ea typeface="Open Sans"/>
                <a:cs typeface="Open Sans"/>
                <a:sym typeface="Open Sans"/>
              </a:defRPr>
            </a:lvl9pPr>
          </a:lstStyle>
          <a:p/>
        </p:txBody>
      </p:sp>
      <p:sp>
        <p:nvSpPr>
          <p:cNvPr id="218" name="Google Shape;218;p47"/>
          <p:cNvSpPr/>
          <p:nvPr/>
        </p:nvSpPr>
        <p:spPr>
          <a:xfrm>
            <a:off x="8468475" y="152350"/>
            <a:ext cx="454500" cy="365400"/>
          </a:xfrm>
          <a:prstGeom prst="rect">
            <a:avLst/>
          </a:prstGeom>
          <a:solidFill>
            <a:srgbClr val="93C4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47"/>
          <p:cNvSpPr/>
          <p:nvPr/>
        </p:nvSpPr>
        <p:spPr>
          <a:xfrm>
            <a:off x="8468475" y="517700"/>
            <a:ext cx="454500" cy="89100"/>
          </a:xfrm>
          <a:prstGeom prst="rect">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47"/>
          <p:cNvSpPr txBox="1"/>
          <p:nvPr>
            <p:ph idx="12" type="sldNum"/>
          </p:nvPr>
        </p:nvSpPr>
        <p:spPr>
          <a:xfrm>
            <a:off x="8421384" y="138251"/>
            <a:ext cx="548700" cy="393600"/>
          </a:xfrm>
          <a:prstGeom prst="rect">
            <a:avLst/>
          </a:prstGeom>
        </p:spPr>
        <p:txBody>
          <a:bodyPr anchorCtr="0" anchor="ctr" bIns="91425" lIns="91425" spcFirstLastPara="1" rIns="91425" wrap="square" tIns="91425">
            <a:noAutofit/>
          </a:bodyPr>
          <a:lstStyle>
            <a:lvl1pPr lvl="0" rtl="0" algn="ctr">
              <a:buNone/>
              <a:defRPr sz="1300">
                <a:solidFill>
                  <a:srgbClr val="FFFFFF"/>
                </a:solidFill>
              </a:defRPr>
            </a:lvl1pPr>
            <a:lvl2pPr lvl="1" rtl="0" algn="ctr">
              <a:buNone/>
              <a:defRPr sz="1300">
                <a:solidFill>
                  <a:srgbClr val="FFFFFF"/>
                </a:solidFill>
              </a:defRPr>
            </a:lvl2pPr>
            <a:lvl3pPr lvl="2" rtl="0" algn="ctr">
              <a:buNone/>
              <a:defRPr sz="1300">
                <a:solidFill>
                  <a:srgbClr val="FFFFFF"/>
                </a:solidFill>
              </a:defRPr>
            </a:lvl3pPr>
            <a:lvl4pPr lvl="3" rtl="0" algn="ctr">
              <a:buNone/>
              <a:defRPr sz="1300">
                <a:solidFill>
                  <a:srgbClr val="FFFFFF"/>
                </a:solidFill>
              </a:defRPr>
            </a:lvl4pPr>
            <a:lvl5pPr lvl="4" rtl="0" algn="ctr">
              <a:buNone/>
              <a:defRPr sz="1300">
                <a:solidFill>
                  <a:srgbClr val="FFFFFF"/>
                </a:solidFill>
              </a:defRPr>
            </a:lvl5pPr>
            <a:lvl6pPr lvl="5" rtl="0" algn="ctr">
              <a:buNone/>
              <a:defRPr sz="1300">
                <a:solidFill>
                  <a:srgbClr val="FFFFFF"/>
                </a:solidFill>
              </a:defRPr>
            </a:lvl6pPr>
            <a:lvl7pPr lvl="6" rtl="0" algn="ctr">
              <a:buNone/>
              <a:defRPr sz="1300">
                <a:solidFill>
                  <a:srgbClr val="FFFFFF"/>
                </a:solidFill>
              </a:defRPr>
            </a:lvl7pPr>
            <a:lvl8pPr lvl="7" rtl="0" algn="ctr">
              <a:buNone/>
              <a:defRPr sz="1300">
                <a:solidFill>
                  <a:srgbClr val="FFFFFF"/>
                </a:solidFill>
              </a:defRPr>
            </a:lvl8pPr>
            <a:lvl9pPr lvl="8" rtl="0" algn="ctr">
              <a:buNone/>
              <a:defRPr sz="1300">
                <a:solidFill>
                  <a:srgbClr val="FFFFFF"/>
                </a:solidFill>
              </a:defRPr>
            </a:lvl9pPr>
          </a:lstStyle>
          <a:p>
            <a:pPr indent="0" lvl="0" marL="0" rtl="0" algn="ctr">
              <a:spcBef>
                <a:spcPts val="0"/>
              </a:spcBef>
              <a:spcAft>
                <a:spcPts val="0"/>
              </a:spcAft>
              <a:buNone/>
            </a:pPr>
            <a:fld id="{00000000-1234-1234-1234-123412341234}" type="slidenum">
              <a:rPr lang="en"/>
              <a:t>‹#›</a:t>
            </a:fld>
            <a:endParaRPr/>
          </a:p>
        </p:txBody>
      </p:sp>
      <p:sp>
        <p:nvSpPr>
          <p:cNvPr id="221" name="Google Shape;221;p47"/>
          <p:cNvSpPr txBox="1"/>
          <p:nvPr/>
        </p:nvSpPr>
        <p:spPr>
          <a:xfrm>
            <a:off x="6819375" y="4714900"/>
            <a:ext cx="2236800" cy="30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666666"/>
                </a:solidFill>
                <a:latin typeface="Open Sans"/>
                <a:ea typeface="Open Sans"/>
                <a:cs typeface="Open Sans"/>
                <a:sym typeface="Open Sans"/>
              </a:rPr>
              <a:t>freegoogleslidestemplates.com</a:t>
            </a:r>
            <a:endParaRPr sz="1000">
              <a:solidFill>
                <a:srgbClr val="666666"/>
              </a:solidFill>
              <a:latin typeface="Open Sans"/>
              <a:ea typeface="Open Sans"/>
              <a:cs typeface="Open Sans"/>
              <a:sym typeface="Open Sans"/>
            </a:endParaRPr>
          </a:p>
        </p:txBody>
      </p:sp>
      <p:grpSp>
        <p:nvGrpSpPr>
          <p:cNvPr id="222" name="Google Shape;222;p47"/>
          <p:cNvGrpSpPr/>
          <p:nvPr/>
        </p:nvGrpSpPr>
        <p:grpSpPr>
          <a:xfrm>
            <a:off x="197970" y="4683259"/>
            <a:ext cx="297191" cy="365407"/>
            <a:chOff x="2149550" y="2870305"/>
            <a:chExt cx="378395" cy="465250"/>
          </a:xfrm>
        </p:grpSpPr>
        <p:sp>
          <p:nvSpPr>
            <p:cNvPr id="223" name="Google Shape;223;p47"/>
            <p:cNvSpPr/>
            <p:nvPr/>
          </p:nvSpPr>
          <p:spPr>
            <a:xfrm>
              <a:off x="2149569" y="2870305"/>
              <a:ext cx="378375" cy="465250"/>
            </a:xfrm>
            <a:custGeom>
              <a:rect b="b" l="l" r="r" t="t"/>
              <a:pathLst>
                <a:path extrusionOk="0" h="10000" w="10000">
                  <a:moveTo>
                    <a:pt x="9786" y="4479"/>
                  </a:moveTo>
                  <a:cubicBezTo>
                    <a:pt x="9957" y="4549"/>
                    <a:pt x="9915" y="4653"/>
                    <a:pt x="10000" y="4792"/>
                  </a:cubicBezTo>
                  <a:lnTo>
                    <a:pt x="10000" y="9236"/>
                  </a:lnTo>
                  <a:cubicBezTo>
                    <a:pt x="10000" y="9653"/>
                    <a:pt x="9573" y="10000"/>
                    <a:pt x="9060" y="10000"/>
                  </a:cubicBezTo>
                  <a:lnTo>
                    <a:pt x="940" y="10000"/>
                  </a:lnTo>
                  <a:cubicBezTo>
                    <a:pt x="342" y="10000"/>
                    <a:pt x="0" y="9653"/>
                    <a:pt x="0" y="9236"/>
                  </a:cubicBezTo>
                  <a:lnTo>
                    <a:pt x="0" y="694"/>
                  </a:lnTo>
                  <a:cubicBezTo>
                    <a:pt x="0" y="278"/>
                    <a:pt x="342" y="0"/>
                    <a:pt x="855" y="0"/>
                  </a:cubicBezTo>
                  <a:lnTo>
                    <a:pt x="7009" y="0"/>
                  </a:lnTo>
                  <a:cubicBezTo>
                    <a:pt x="7179" y="139"/>
                    <a:pt x="7179" y="417"/>
                    <a:pt x="7179" y="625"/>
                  </a:cubicBezTo>
                  <a:lnTo>
                    <a:pt x="7179" y="2222"/>
                  </a:lnTo>
                  <a:cubicBezTo>
                    <a:pt x="7179" y="2431"/>
                    <a:pt x="7436" y="2569"/>
                    <a:pt x="7521" y="2708"/>
                  </a:cubicBezTo>
                  <a:cubicBezTo>
                    <a:pt x="8120" y="3125"/>
                    <a:pt x="8632" y="3542"/>
                    <a:pt x="9145" y="3958"/>
                  </a:cubicBezTo>
                  <a:cubicBezTo>
                    <a:pt x="9231" y="4097"/>
                    <a:pt x="9334" y="4062"/>
                    <a:pt x="9632" y="4312"/>
                  </a:cubicBezTo>
                </a:path>
              </a:pathLst>
            </a:custGeom>
            <a:solidFill>
              <a:srgbClr val="F7B600"/>
            </a:solidFill>
            <a:ln cap="flat" cmpd="sng" w="12700">
              <a:solidFill>
                <a:srgbClr val="FFC92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600" u="none" cap="none" strike="noStrike">
                <a:solidFill>
                  <a:srgbClr val="000000"/>
                </a:solidFill>
                <a:latin typeface="Calibri"/>
                <a:ea typeface="Calibri"/>
                <a:cs typeface="Calibri"/>
                <a:sym typeface="Calibri"/>
              </a:endParaRPr>
            </a:p>
          </p:txBody>
        </p:sp>
        <p:sp>
          <p:nvSpPr>
            <p:cNvPr id="224" name="Google Shape;224;p47"/>
            <p:cNvSpPr/>
            <p:nvPr/>
          </p:nvSpPr>
          <p:spPr>
            <a:xfrm>
              <a:off x="2414965" y="2870305"/>
              <a:ext cx="112980" cy="125770"/>
            </a:xfrm>
            <a:custGeom>
              <a:rect b="b" l="l" r="r" t="t"/>
              <a:pathLst>
                <a:path extrusionOk="0" h="39" w="35">
                  <a:moveTo>
                    <a:pt x="0" y="34"/>
                  </a:moveTo>
                  <a:cubicBezTo>
                    <a:pt x="0" y="23"/>
                    <a:pt x="0" y="11"/>
                    <a:pt x="0" y="0"/>
                  </a:cubicBezTo>
                  <a:cubicBezTo>
                    <a:pt x="12" y="11"/>
                    <a:pt x="24" y="22"/>
                    <a:pt x="35" y="34"/>
                  </a:cubicBezTo>
                  <a:cubicBezTo>
                    <a:pt x="33" y="36"/>
                    <a:pt x="32" y="36"/>
                    <a:pt x="30" y="36"/>
                  </a:cubicBezTo>
                  <a:cubicBezTo>
                    <a:pt x="20" y="36"/>
                    <a:pt x="10" y="39"/>
                    <a:pt x="0" y="34"/>
                  </a:cubicBezTo>
                  <a:close/>
                </a:path>
              </a:pathLst>
            </a:custGeom>
            <a:solidFill>
              <a:srgbClr val="FEE06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600" u="none" cap="none" strike="noStrike">
                <a:solidFill>
                  <a:srgbClr val="000000"/>
                </a:solidFill>
                <a:latin typeface="Calibri"/>
                <a:ea typeface="Calibri"/>
                <a:cs typeface="Calibri"/>
                <a:sym typeface="Calibri"/>
              </a:endParaRPr>
            </a:p>
          </p:txBody>
        </p:sp>
        <p:sp>
          <p:nvSpPr>
            <p:cNvPr id="225" name="Google Shape;225;p47"/>
            <p:cNvSpPr/>
            <p:nvPr/>
          </p:nvSpPr>
          <p:spPr>
            <a:xfrm>
              <a:off x="2414965" y="2980088"/>
              <a:ext cx="112975" cy="112975"/>
            </a:xfrm>
            <a:custGeom>
              <a:rect b="b" l="l" r="r" t="t"/>
              <a:pathLst>
                <a:path extrusionOk="0" h="10000" w="10000">
                  <a:moveTo>
                    <a:pt x="0" y="0"/>
                  </a:moveTo>
                  <a:lnTo>
                    <a:pt x="10000" y="0"/>
                  </a:lnTo>
                  <a:lnTo>
                    <a:pt x="10000" y="10000"/>
                  </a:lnTo>
                  <a:cubicBezTo>
                    <a:pt x="9362" y="9057"/>
                    <a:pt x="1457" y="1924"/>
                    <a:pt x="0" y="0"/>
                  </a:cubicBezTo>
                  <a:close/>
                </a:path>
              </a:pathLst>
            </a:custGeom>
            <a:solidFill>
              <a:srgbClr val="D59D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600" u="none" cap="none" strike="noStrike">
                <a:solidFill>
                  <a:srgbClr val="000000"/>
                </a:solidFill>
                <a:latin typeface="Calibri"/>
                <a:ea typeface="Calibri"/>
                <a:cs typeface="Calibri"/>
                <a:sym typeface="Calibri"/>
              </a:endParaRPr>
            </a:p>
          </p:txBody>
        </p:sp>
        <p:sp>
          <p:nvSpPr>
            <p:cNvPr id="226" name="Google Shape;226;p47"/>
            <p:cNvSpPr/>
            <p:nvPr/>
          </p:nvSpPr>
          <p:spPr>
            <a:xfrm>
              <a:off x="2149550" y="3036900"/>
              <a:ext cx="378300" cy="2274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FFFFFF"/>
                </a:buClr>
                <a:buFont typeface="Calibri"/>
                <a:buNone/>
              </a:pPr>
              <a:r>
                <a:rPr b="0" i="0" lang="en" sz="800" u="none" cap="none" strike="noStrike">
                  <a:solidFill>
                    <a:srgbClr val="FFFFFF"/>
                  </a:solidFill>
                  <a:latin typeface="Open Sans"/>
                  <a:ea typeface="Open Sans"/>
                  <a:cs typeface="Open Sans"/>
                  <a:sym typeface="Open Sans"/>
                </a:rPr>
                <a:t>FGST</a:t>
              </a:r>
              <a:endParaRPr b="0" i="0" sz="800" u="none" cap="none" strike="noStrike">
                <a:solidFill>
                  <a:srgbClr val="000000"/>
                </a:solidFill>
                <a:latin typeface="Open Sans"/>
                <a:ea typeface="Open Sans"/>
                <a:cs typeface="Open Sans"/>
                <a:sym typeface="Open Sans"/>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slideLayout" Target="../slideLayouts/slideLayout2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2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42.xml"/><Relationship Id="rId11" Type="http://schemas.openxmlformats.org/officeDocument/2006/relationships/slideLayout" Target="../slideLayouts/slideLayout33.xml"/><Relationship Id="rId22" Type="http://schemas.openxmlformats.org/officeDocument/2006/relationships/slideLayout" Target="../slideLayouts/slideLayout44.xml"/><Relationship Id="rId10" Type="http://schemas.openxmlformats.org/officeDocument/2006/relationships/slideLayout" Target="../slideLayouts/slideLayout32.xml"/><Relationship Id="rId21" Type="http://schemas.openxmlformats.org/officeDocument/2006/relationships/slideLayout" Target="../slideLayouts/slideLayout43.xml"/><Relationship Id="rId13" Type="http://schemas.openxmlformats.org/officeDocument/2006/relationships/slideLayout" Target="../slideLayouts/slideLayout35.xml"/><Relationship Id="rId24" Type="http://schemas.openxmlformats.org/officeDocument/2006/relationships/theme" Target="../theme/theme3.xml"/><Relationship Id="rId12" Type="http://schemas.openxmlformats.org/officeDocument/2006/relationships/slideLayout" Target="../slideLayouts/slideLayout34.xml"/><Relationship Id="rId23" Type="http://schemas.openxmlformats.org/officeDocument/2006/relationships/slideLayout" Target="../slideLayouts/slideLayout45.xml"/><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5" Type="http://schemas.openxmlformats.org/officeDocument/2006/relationships/slideLayout" Target="../slideLayouts/slideLayout37.xml"/><Relationship Id="rId14" Type="http://schemas.openxmlformats.org/officeDocument/2006/relationships/slideLayout" Target="../slideLayouts/slideLayout36.xml"/><Relationship Id="rId17" Type="http://schemas.openxmlformats.org/officeDocument/2006/relationships/slideLayout" Target="../slideLayouts/slideLayout39.xml"/><Relationship Id="rId16" Type="http://schemas.openxmlformats.org/officeDocument/2006/relationships/slideLayout" Target="../slideLayouts/slideLayout38.xml"/><Relationship Id="rId5" Type="http://schemas.openxmlformats.org/officeDocument/2006/relationships/slideLayout" Target="../slideLayouts/slideLayout27.xml"/><Relationship Id="rId19" Type="http://schemas.openxmlformats.org/officeDocument/2006/relationships/slideLayout" Target="../slideLayouts/slideLayout41.xml"/><Relationship Id="rId6" Type="http://schemas.openxmlformats.org/officeDocument/2006/relationships/slideLayout" Target="../slideLayouts/slideLayout28.xml"/><Relationship Id="rId18" Type="http://schemas.openxmlformats.org/officeDocument/2006/relationships/slideLayout" Target="../slideLayouts/slideLayout40.xml"/><Relationship Id="rId7" Type="http://schemas.openxmlformats.org/officeDocument/2006/relationships/slideLayout" Target="../slideLayouts/slideLayout29.xml"/><Relationship Id="rId8"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FFFFF"/>
        </a:solidFill>
      </p:bgPr>
    </p:bg>
    <p:spTree>
      <p:nvGrpSpPr>
        <p:cNvPr id="110" name="Shape 110"/>
        <p:cNvGrpSpPr/>
        <p:nvPr/>
      </p:nvGrpSpPr>
      <p:grpSpPr>
        <a:xfrm>
          <a:off x="0" y="0"/>
          <a:ext cx="0" cy="0"/>
          <a:chOff x="0" y="0"/>
          <a:chExt cx="0" cy="0"/>
        </a:xfrm>
      </p:grpSpPr>
      <p:sp>
        <p:nvSpPr>
          <p:cNvPr id="111" name="Google Shape;111;p2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112" name="Google Shape;112;p2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1600"/>
              </a:spcBef>
              <a:spcAft>
                <a:spcPts val="0"/>
              </a:spcAft>
              <a:buClr>
                <a:schemeClr val="dk2"/>
              </a:buClr>
              <a:buSzPts val="1400"/>
              <a:buChar char="○"/>
              <a:defRPr>
                <a:solidFill>
                  <a:schemeClr val="dk2"/>
                </a:solidFill>
              </a:defRPr>
            </a:lvl2pPr>
            <a:lvl3pPr indent="-317500" lvl="2" marL="1371600" rtl="0">
              <a:lnSpc>
                <a:spcPct val="115000"/>
              </a:lnSpc>
              <a:spcBef>
                <a:spcPts val="1600"/>
              </a:spcBef>
              <a:spcAft>
                <a:spcPts val="0"/>
              </a:spcAft>
              <a:buClr>
                <a:schemeClr val="dk2"/>
              </a:buClr>
              <a:buSzPts val="1400"/>
              <a:buChar char="■"/>
              <a:defRPr>
                <a:solidFill>
                  <a:schemeClr val="dk2"/>
                </a:solidFill>
              </a:defRPr>
            </a:lvl3pPr>
            <a:lvl4pPr indent="-317500" lvl="3" marL="1828800" rtl="0">
              <a:lnSpc>
                <a:spcPct val="115000"/>
              </a:lnSpc>
              <a:spcBef>
                <a:spcPts val="1600"/>
              </a:spcBef>
              <a:spcAft>
                <a:spcPts val="0"/>
              </a:spcAft>
              <a:buClr>
                <a:schemeClr val="dk2"/>
              </a:buClr>
              <a:buSzPts val="1400"/>
              <a:buChar char="●"/>
              <a:defRPr>
                <a:solidFill>
                  <a:schemeClr val="dk2"/>
                </a:solidFill>
              </a:defRPr>
            </a:lvl4pPr>
            <a:lvl5pPr indent="-317500" lvl="4" marL="2286000" rtl="0">
              <a:lnSpc>
                <a:spcPct val="115000"/>
              </a:lnSpc>
              <a:spcBef>
                <a:spcPts val="1600"/>
              </a:spcBef>
              <a:spcAft>
                <a:spcPts val="0"/>
              </a:spcAft>
              <a:buClr>
                <a:schemeClr val="dk2"/>
              </a:buClr>
              <a:buSzPts val="1400"/>
              <a:buChar char="○"/>
              <a:defRPr>
                <a:solidFill>
                  <a:schemeClr val="dk2"/>
                </a:solidFill>
              </a:defRPr>
            </a:lvl5pPr>
            <a:lvl6pPr indent="-317500" lvl="5" marL="2743200" rtl="0">
              <a:lnSpc>
                <a:spcPct val="115000"/>
              </a:lnSpc>
              <a:spcBef>
                <a:spcPts val="1600"/>
              </a:spcBef>
              <a:spcAft>
                <a:spcPts val="0"/>
              </a:spcAft>
              <a:buClr>
                <a:schemeClr val="dk2"/>
              </a:buClr>
              <a:buSzPts val="1400"/>
              <a:buChar char="■"/>
              <a:defRPr>
                <a:solidFill>
                  <a:schemeClr val="dk2"/>
                </a:solidFill>
              </a:defRPr>
            </a:lvl6pPr>
            <a:lvl7pPr indent="-317500" lvl="6" marL="3200400" rtl="0">
              <a:lnSpc>
                <a:spcPct val="115000"/>
              </a:lnSpc>
              <a:spcBef>
                <a:spcPts val="1600"/>
              </a:spcBef>
              <a:spcAft>
                <a:spcPts val="0"/>
              </a:spcAft>
              <a:buClr>
                <a:schemeClr val="dk2"/>
              </a:buClr>
              <a:buSzPts val="1400"/>
              <a:buChar char="●"/>
              <a:defRPr>
                <a:solidFill>
                  <a:schemeClr val="dk2"/>
                </a:solidFill>
              </a:defRPr>
            </a:lvl7pPr>
            <a:lvl8pPr indent="-317500" lvl="7" marL="3657600" rtl="0">
              <a:lnSpc>
                <a:spcPct val="115000"/>
              </a:lnSpc>
              <a:spcBef>
                <a:spcPts val="1600"/>
              </a:spcBef>
              <a:spcAft>
                <a:spcPts val="0"/>
              </a:spcAft>
              <a:buClr>
                <a:schemeClr val="dk2"/>
              </a:buClr>
              <a:buSzPts val="1400"/>
              <a:buChar char="○"/>
              <a:defRPr>
                <a:solidFill>
                  <a:schemeClr val="dk2"/>
                </a:solidFill>
              </a:defRPr>
            </a:lvl8pPr>
            <a:lvl9pPr indent="-317500" lvl="8" marL="4114800" rtl="0">
              <a:lnSpc>
                <a:spcPct val="115000"/>
              </a:lnSpc>
              <a:spcBef>
                <a:spcPts val="1600"/>
              </a:spcBef>
              <a:spcAft>
                <a:spcPts val="1600"/>
              </a:spcAft>
              <a:buClr>
                <a:schemeClr val="dk2"/>
              </a:buClr>
              <a:buSzPts val="1400"/>
              <a:buChar char="■"/>
              <a:defRPr>
                <a:solidFill>
                  <a:schemeClr val="dk2"/>
                </a:solidFill>
              </a:defRPr>
            </a:lvl9pPr>
          </a:lstStyle>
          <a:p/>
        </p:txBody>
      </p:sp>
      <p:sp>
        <p:nvSpPr>
          <p:cNvPr id="113" name="Google Shape;113;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7" r:id="rId18"/>
    <p:sldLayoutId id="2147483688" r:id="rId19"/>
    <p:sldLayoutId id="2147483689" r:id="rId20"/>
    <p:sldLayoutId id="2147483690" r:id="rId21"/>
    <p:sldLayoutId id="2147483691" r:id="rId22"/>
    <p:sldLayoutId id="2147483692"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xml"/><Relationship Id="rId3"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0.png"/><Relationship Id="rId4" Type="http://schemas.openxmlformats.org/officeDocument/2006/relationships/image" Target="../media/image25.png"/><Relationship Id="rId5" Type="http://schemas.openxmlformats.org/officeDocument/2006/relationships/image" Target="../media/image30.png"/><Relationship Id="rId6" Type="http://schemas.openxmlformats.org/officeDocument/2006/relationships/image" Target="../media/image28.png"/><Relationship Id="rId7" Type="http://schemas.openxmlformats.org/officeDocument/2006/relationships/image" Target="../media/image31.png"/><Relationship Id="rId8" Type="http://schemas.openxmlformats.org/officeDocument/2006/relationships/image" Target="../media/image3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4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4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3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3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4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5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4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3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4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4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3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3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4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image" Target="../media/image50.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43.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image" Target="../media/image5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 Id="rId3" Type="http://schemas.openxmlformats.org/officeDocument/2006/relationships/image" Target="../media/image46.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 Id="rId3" Type="http://schemas.openxmlformats.org/officeDocument/2006/relationships/image" Target="../media/image52.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 Id="rId3" Type="http://schemas.openxmlformats.org/officeDocument/2006/relationships/image" Target="../media/image54.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5.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 Id="rId3" Type="http://schemas.openxmlformats.org/officeDocument/2006/relationships/hyperlink" Target="https://blog.hubspot.com/insiders/inbound-marketing-stats" TargetMode="External"/><Relationship Id="rId4" Type="http://schemas.openxmlformats.org/officeDocument/2006/relationships/hyperlink" Target="https://blog.hubspot.com/insiders/inbound-marketing-stats" TargetMode="External"/><Relationship Id="rId5" Type="http://schemas.openxmlformats.org/officeDocument/2006/relationships/hyperlink" Target="https://nectafy.com/mobile-marketing-trends-mash-up/"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 Id="rId3" Type="http://schemas.openxmlformats.org/officeDocument/2006/relationships/image" Target="../media/image53.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 Id="rId3" Type="http://schemas.openxmlformats.org/officeDocument/2006/relationships/image" Target="../media/image55.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5.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48"/>
          <p:cNvSpPr/>
          <p:nvPr/>
        </p:nvSpPr>
        <p:spPr>
          <a:xfrm>
            <a:off x="0" y="0"/>
            <a:ext cx="9144000" cy="4305900"/>
          </a:xfrm>
          <a:prstGeom prst="rect">
            <a:avLst/>
          </a:prstGeom>
          <a:solidFill>
            <a:srgbClr val="057EC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48"/>
          <p:cNvSpPr txBox="1"/>
          <p:nvPr/>
        </p:nvSpPr>
        <p:spPr>
          <a:xfrm>
            <a:off x="0" y="1766100"/>
            <a:ext cx="9144000" cy="16143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4800">
                <a:solidFill>
                  <a:srgbClr val="FFFFFF"/>
                </a:solidFill>
                <a:latin typeface="Montserrat"/>
                <a:ea typeface="Montserrat"/>
                <a:cs typeface="Montserrat"/>
                <a:sym typeface="Montserrat"/>
              </a:rPr>
              <a:t>Snapshot Report</a:t>
            </a:r>
            <a:endParaRPr sz="4800">
              <a:solidFill>
                <a:srgbClr val="FFFFFF"/>
              </a:solidFill>
              <a:latin typeface="Montserrat"/>
              <a:ea typeface="Montserrat"/>
              <a:cs typeface="Montserrat"/>
              <a:sym typeface="Montserrat"/>
            </a:endParaRPr>
          </a:p>
          <a:p>
            <a:pPr indent="0" lvl="0" marL="0" rtl="0" algn="ctr">
              <a:lnSpc>
                <a:spcPct val="115000"/>
              </a:lnSpc>
              <a:spcBef>
                <a:spcPts val="0"/>
              </a:spcBef>
              <a:spcAft>
                <a:spcPts val="0"/>
              </a:spcAft>
              <a:buClr>
                <a:schemeClr val="dk1"/>
              </a:buClr>
              <a:buSzPts val="1100"/>
              <a:buFont typeface="Arial"/>
              <a:buNone/>
            </a:pPr>
            <a:r>
              <a:rPr lang="en" sz="2400">
                <a:solidFill>
                  <a:srgbClr val="FFFFFF"/>
                </a:solidFill>
                <a:latin typeface="Montserrat"/>
                <a:ea typeface="Montserrat"/>
                <a:cs typeface="Montserrat"/>
                <a:sym typeface="Montserrat"/>
              </a:rPr>
              <a:t>How to g</a:t>
            </a:r>
            <a:r>
              <a:rPr lang="en" sz="2400">
                <a:solidFill>
                  <a:srgbClr val="FFFFFF"/>
                </a:solidFill>
                <a:latin typeface="Montserrat"/>
                <a:ea typeface="Montserrat"/>
                <a:cs typeface="Montserrat"/>
                <a:sym typeface="Montserrat"/>
              </a:rPr>
              <a:t>enerate revenue</a:t>
            </a:r>
            <a:endParaRPr sz="2400">
              <a:solidFill>
                <a:srgbClr val="FFFFFF"/>
              </a:solidFill>
              <a:latin typeface="Montserrat"/>
              <a:ea typeface="Montserrat"/>
              <a:cs typeface="Montserrat"/>
              <a:sym typeface="Montserrat"/>
            </a:endParaRPr>
          </a:p>
        </p:txBody>
      </p:sp>
      <p:pic>
        <p:nvPicPr>
          <p:cNvPr id="233" name="Google Shape;233;p48"/>
          <p:cNvPicPr preferRelativeResize="0"/>
          <p:nvPr/>
        </p:nvPicPr>
        <p:blipFill rotWithShape="1">
          <a:blip r:embed="rId3">
            <a:alphaModFix/>
          </a:blip>
          <a:srcRect b="78961" l="12889" r="56895" t="9470"/>
          <a:stretch/>
        </p:blipFill>
        <p:spPr>
          <a:xfrm>
            <a:off x="3467202" y="4438404"/>
            <a:ext cx="2209602" cy="57077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57"/>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Listings</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303" name="Google Shape;303;p57"/>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304" name="Google Shape;304;p57"/>
          <p:cNvSpPr txBox="1"/>
          <p:nvPr/>
        </p:nvSpPr>
        <p:spPr>
          <a:xfrm>
            <a:off x="312450" y="1233450"/>
            <a:ext cx="8494800" cy="1538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The Snapshot Report aggregates data from over 70 directories to show your prospect:</a:t>
            </a:r>
            <a:endParaRPr>
              <a:solidFill>
                <a:srgbClr val="666666"/>
              </a:solidFill>
              <a:latin typeface="Open Sans"/>
              <a:ea typeface="Open Sans"/>
              <a:cs typeface="Open Sans"/>
              <a:sym typeface="Open Sans"/>
            </a:endParaRPr>
          </a:p>
          <a:p>
            <a:pPr indent="-317500" lvl="0" marL="457200" rtl="0" algn="l">
              <a:lnSpc>
                <a:spcPct val="115000"/>
              </a:lnSpc>
              <a:spcBef>
                <a:spcPts val="1000"/>
              </a:spcBef>
              <a:spcAft>
                <a:spcPts val="0"/>
              </a:spcAft>
              <a:buClr>
                <a:srgbClr val="666666"/>
              </a:buClr>
              <a:buSzPts val="1400"/>
              <a:buFont typeface="Open Sans"/>
              <a:buChar char="●"/>
            </a:pPr>
            <a:r>
              <a:rPr lang="en">
                <a:solidFill>
                  <a:srgbClr val="666666"/>
                </a:solidFill>
                <a:latin typeface="Open Sans"/>
                <a:ea typeface="Open Sans"/>
                <a:cs typeface="Open Sans"/>
                <a:sym typeface="Open Sans"/>
              </a:rPr>
              <a:t>Number of listings</a:t>
            </a:r>
            <a:endParaRPr>
              <a:solidFill>
                <a:srgbClr val="666666"/>
              </a:solidFill>
              <a:latin typeface="Open Sans"/>
              <a:ea typeface="Open Sans"/>
              <a:cs typeface="Open Sans"/>
              <a:sym typeface="Open Sans"/>
            </a:endParaRPr>
          </a:p>
          <a:p>
            <a:pPr indent="-317500" lvl="0" marL="457200" rtl="0" algn="l">
              <a:lnSpc>
                <a:spcPct val="115000"/>
              </a:lnSpc>
              <a:spcBef>
                <a:spcPts val="0"/>
              </a:spcBef>
              <a:spcAft>
                <a:spcPts val="0"/>
              </a:spcAft>
              <a:buClr>
                <a:srgbClr val="666666"/>
              </a:buClr>
              <a:buSzPts val="1400"/>
              <a:buFont typeface="Open Sans"/>
              <a:buChar char="●"/>
            </a:pPr>
            <a:r>
              <a:rPr lang="en">
                <a:solidFill>
                  <a:srgbClr val="666666"/>
                </a:solidFill>
                <a:latin typeface="Open Sans"/>
                <a:ea typeface="Open Sans"/>
                <a:cs typeface="Open Sans"/>
                <a:sym typeface="Open Sans"/>
              </a:rPr>
              <a:t>Accuracy of listings</a:t>
            </a:r>
            <a:endParaRPr>
              <a:solidFill>
                <a:srgbClr val="666666"/>
              </a:solidFill>
              <a:latin typeface="Open Sans"/>
              <a:ea typeface="Open Sans"/>
              <a:cs typeface="Open Sans"/>
              <a:sym typeface="Open Sans"/>
            </a:endParaRPr>
          </a:p>
          <a:p>
            <a:pPr indent="-317500" lvl="0" marL="457200" rtl="0" algn="l">
              <a:lnSpc>
                <a:spcPct val="115000"/>
              </a:lnSpc>
              <a:spcBef>
                <a:spcPts val="0"/>
              </a:spcBef>
              <a:spcAft>
                <a:spcPts val="0"/>
              </a:spcAft>
              <a:buClr>
                <a:srgbClr val="666666"/>
              </a:buClr>
              <a:buSzPts val="1400"/>
              <a:buFont typeface="Open Sans"/>
              <a:buChar char="●"/>
            </a:pPr>
            <a:r>
              <a:rPr lang="en">
                <a:solidFill>
                  <a:srgbClr val="666666"/>
                </a:solidFill>
                <a:latin typeface="Open Sans"/>
                <a:ea typeface="Open Sans"/>
                <a:cs typeface="Open Sans"/>
                <a:sym typeface="Open Sans"/>
              </a:rPr>
              <a:t>Missing sites</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p:txBody>
      </p:sp>
      <p:pic>
        <p:nvPicPr>
          <p:cNvPr id="305" name="Google Shape;305;p57"/>
          <p:cNvPicPr preferRelativeResize="0"/>
          <p:nvPr/>
        </p:nvPicPr>
        <p:blipFill>
          <a:blip r:embed="rId3">
            <a:alphaModFix/>
          </a:blip>
          <a:stretch>
            <a:fillRect/>
          </a:stretch>
        </p:blipFill>
        <p:spPr>
          <a:xfrm>
            <a:off x="4380125" y="1981312"/>
            <a:ext cx="4322599" cy="2769876"/>
          </a:xfrm>
          <a:prstGeom prst="rect">
            <a:avLst/>
          </a:prstGeom>
          <a:noFill/>
          <a:ln cap="flat" cmpd="sng" w="9525">
            <a:solidFill>
              <a:srgbClr val="EFEFEF"/>
            </a:solidFill>
            <a:prstDash val="solid"/>
            <a:round/>
            <a:headEnd len="sm" w="sm" type="none"/>
            <a:tailEnd len="sm" w="sm" type="none"/>
          </a:ln>
          <a:effectLst>
            <a:outerShdw blurRad="142875" rotWithShape="0" algn="bl" dir="3000000" dist="95250">
              <a:srgbClr val="535352">
                <a:alpha val="70000"/>
              </a:srgbClr>
            </a:outerShdw>
          </a:effectLst>
        </p:spPr>
      </p:pic>
      <p:sp>
        <p:nvSpPr>
          <p:cNvPr id="306" name="Google Shape;306;p57"/>
          <p:cNvSpPr txBox="1"/>
          <p:nvPr/>
        </p:nvSpPr>
        <p:spPr>
          <a:xfrm>
            <a:off x="312450" y="2674650"/>
            <a:ext cx="3517500" cy="2202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Local businesses need accurate listings on</a:t>
            </a:r>
            <a:r>
              <a:rPr lang="en">
                <a:solidFill>
                  <a:srgbClr val="666666"/>
                </a:solidFill>
                <a:latin typeface="Open Sans"/>
                <a:ea typeface="Open Sans"/>
                <a:cs typeface="Open Sans"/>
                <a:sym typeface="Open Sans"/>
              </a:rPr>
              <a:t> many </a:t>
            </a:r>
            <a:r>
              <a:rPr lang="en">
                <a:solidFill>
                  <a:srgbClr val="666666"/>
                </a:solidFill>
                <a:latin typeface="Open Sans"/>
                <a:ea typeface="Open Sans"/>
                <a:cs typeface="Open Sans"/>
                <a:sym typeface="Open Sans"/>
              </a:rPr>
              <a:t>directories to ensure that customers can find them online.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Put your prospect on the map with an abundance of accurate listings.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58"/>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Listings Grade Calculation</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312" name="Google Shape;312;p58"/>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313" name="Google Shape;313;p58"/>
          <p:cNvSpPr txBox="1"/>
          <p:nvPr/>
        </p:nvSpPr>
        <p:spPr>
          <a:xfrm>
            <a:off x="312450" y="1233450"/>
            <a:ext cx="8494800" cy="2123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Each listing source is assigned a score based on how popular the site is. For example, having an accurate listing on a popular site like Google Maps will have a greater influence on the score.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The Listings grade is determined by the percentile range your prospect falls into when compared to other businesses in the same industry. </a:t>
            </a:r>
            <a:endParaRPr>
              <a:solidFill>
                <a:srgbClr val="666666"/>
              </a:solidFill>
              <a:latin typeface="Open Sans"/>
              <a:ea typeface="Open Sans"/>
              <a:cs typeface="Open Sans"/>
              <a:sym typeface="Open Sans"/>
            </a:endParaRPr>
          </a:p>
        </p:txBody>
      </p:sp>
      <p:pic>
        <p:nvPicPr>
          <p:cNvPr id="314" name="Google Shape;314;p58"/>
          <p:cNvPicPr preferRelativeResize="0"/>
          <p:nvPr/>
        </p:nvPicPr>
        <p:blipFill>
          <a:blip r:embed="rId3">
            <a:alphaModFix/>
          </a:blip>
          <a:stretch>
            <a:fillRect/>
          </a:stretch>
        </p:blipFill>
        <p:spPr>
          <a:xfrm>
            <a:off x="1976438" y="3404775"/>
            <a:ext cx="5191125" cy="8382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59"/>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Listing Presence</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320" name="Google Shape;320;p59"/>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321" name="Google Shape;321;p59"/>
          <p:cNvSpPr txBox="1"/>
          <p:nvPr/>
        </p:nvSpPr>
        <p:spPr>
          <a:xfrm>
            <a:off x="312450" y="1233450"/>
            <a:ext cx="8494800" cy="755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A strong listing presence improves your prospect’s search ranking and makes them discoverable. Without online listings, your prospect will lose customers to competitors.</a:t>
            </a:r>
            <a:endParaRPr>
              <a:solidFill>
                <a:srgbClr val="666666"/>
              </a:solidFill>
              <a:latin typeface="Open Sans"/>
              <a:ea typeface="Open Sans"/>
              <a:cs typeface="Open Sans"/>
              <a:sym typeface="Open Sans"/>
            </a:endParaRPr>
          </a:p>
        </p:txBody>
      </p:sp>
      <p:sp>
        <p:nvSpPr>
          <p:cNvPr id="322" name="Google Shape;322;p59"/>
          <p:cNvSpPr txBox="1"/>
          <p:nvPr/>
        </p:nvSpPr>
        <p:spPr>
          <a:xfrm>
            <a:off x="239475" y="2106750"/>
            <a:ext cx="3437100" cy="2608200"/>
          </a:xfrm>
          <a:prstGeom prst="rect">
            <a:avLst/>
          </a:prstGeom>
          <a:noFill/>
          <a:ln>
            <a:noFill/>
          </a:ln>
        </p:spPr>
        <p:txBody>
          <a:bodyPr anchorCtr="0" anchor="t" bIns="91425" lIns="91425" spcFirstLastPara="1" rIns="91425" wrap="square" tIns="91425">
            <a:noAutofit/>
          </a:bodyPr>
          <a:lstStyle/>
          <a:p>
            <a:pPr indent="-304800" lvl="0" marL="457200" rtl="0" algn="l">
              <a:lnSpc>
                <a:spcPct val="100000"/>
              </a:lnSpc>
              <a:spcBef>
                <a:spcPts val="0"/>
              </a:spcBef>
              <a:spcAft>
                <a:spcPts val="0"/>
              </a:spcAft>
              <a:buClr>
                <a:srgbClr val="6AA84F"/>
              </a:buClr>
              <a:buSzPts val="1200"/>
              <a:buFont typeface="Open Sans"/>
              <a:buChar char="+"/>
            </a:pPr>
            <a:r>
              <a:rPr lang="en" sz="1200">
                <a:solidFill>
                  <a:srgbClr val="6AA84F"/>
                </a:solidFill>
                <a:latin typeface="Open Sans"/>
                <a:ea typeface="Open Sans"/>
                <a:cs typeface="Open Sans"/>
                <a:sym typeface="Open Sans"/>
              </a:rPr>
              <a:t>If the grade is high</a:t>
            </a:r>
            <a:r>
              <a:rPr lang="en" sz="1200">
                <a:solidFill>
                  <a:srgbClr val="666666"/>
                </a:solidFill>
                <a:latin typeface="Open Sans"/>
                <a:ea typeface="Open Sans"/>
                <a:cs typeface="Open Sans"/>
                <a:sym typeface="Open Sans"/>
              </a:rPr>
              <a:t>, it’s important to keep it that way! </a:t>
            </a:r>
            <a:r>
              <a:rPr b="1" lang="en" sz="1200">
                <a:solidFill>
                  <a:srgbClr val="666666"/>
                </a:solidFill>
                <a:latin typeface="Open Sans"/>
                <a:ea typeface="Open Sans"/>
                <a:cs typeface="Open Sans"/>
                <a:sym typeface="Open Sans"/>
              </a:rPr>
              <a:t>Listing Distribution </a:t>
            </a:r>
            <a:r>
              <a:rPr lang="en" sz="1200">
                <a:solidFill>
                  <a:srgbClr val="666666"/>
                </a:solidFill>
                <a:latin typeface="Open Sans"/>
                <a:ea typeface="Open Sans"/>
                <a:cs typeface="Open Sans"/>
                <a:sym typeface="Open Sans"/>
              </a:rPr>
              <a:t>can ensure that your prospect’s listings remain present online. </a:t>
            </a:r>
            <a:endParaRPr sz="1200">
              <a:solidFill>
                <a:srgbClr val="666666"/>
              </a:solidFill>
              <a:latin typeface="Open Sans"/>
              <a:ea typeface="Open Sans"/>
              <a:cs typeface="Open Sans"/>
              <a:sym typeface="Open Sans"/>
            </a:endParaRPr>
          </a:p>
          <a:p>
            <a:pPr indent="0" lvl="0" marL="0" rtl="0" algn="l">
              <a:lnSpc>
                <a:spcPct val="100000"/>
              </a:lnSpc>
              <a:spcBef>
                <a:spcPts val="0"/>
              </a:spcBef>
              <a:spcAft>
                <a:spcPts val="0"/>
              </a:spcAft>
              <a:buNone/>
            </a:pPr>
            <a:r>
              <a:t/>
            </a:r>
            <a:endParaRPr sz="1200">
              <a:solidFill>
                <a:srgbClr val="434343"/>
              </a:solidFill>
              <a:latin typeface="Open Sans"/>
              <a:ea typeface="Open Sans"/>
              <a:cs typeface="Open Sans"/>
              <a:sym typeface="Open Sans"/>
            </a:endParaRPr>
          </a:p>
          <a:p>
            <a:pPr indent="-304800" lvl="0" marL="457200" rtl="0" algn="l">
              <a:lnSpc>
                <a:spcPct val="100000"/>
              </a:lnSpc>
              <a:spcBef>
                <a:spcPts val="0"/>
              </a:spcBef>
              <a:spcAft>
                <a:spcPts val="0"/>
              </a:spcAft>
              <a:buClr>
                <a:srgbClr val="E06666"/>
              </a:buClr>
              <a:buSzPts val="1200"/>
              <a:buFont typeface="Open Sans"/>
              <a:buChar char="-"/>
            </a:pPr>
            <a:r>
              <a:rPr lang="en" sz="1200">
                <a:solidFill>
                  <a:srgbClr val="E06666"/>
                </a:solidFill>
                <a:latin typeface="Open Sans"/>
                <a:ea typeface="Open Sans"/>
                <a:cs typeface="Open Sans"/>
                <a:sym typeface="Open Sans"/>
              </a:rPr>
              <a:t>If the grade is low</a:t>
            </a:r>
            <a:r>
              <a:rPr lang="en" sz="1200">
                <a:solidFill>
                  <a:srgbClr val="666666"/>
                </a:solidFill>
                <a:latin typeface="Open Sans"/>
                <a:ea typeface="Open Sans"/>
                <a:cs typeface="Open Sans"/>
                <a:sym typeface="Open Sans"/>
              </a:rPr>
              <a:t>, it’s </a:t>
            </a:r>
            <a:r>
              <a:rPr b="1" lang="en" sz="1200">
                <a:solidFill>
                  <a:srgbClr val="666666"/>
                </a:solidFill>
                <a:latin typeface="Open Sans"/>
                <a:ea typeface="Open Sans"/>
                <a:cs typeface="Open Sans"/>
                <a:sym typeface="Open Sans"/>
              </a:rPr>
              <a:t>Listing Distribution </a:t>
            </a:r>
            <a:r>
              <a:rPr lang="en" sz="1200">
                <a:solidFill>
                  <a:srgbClr val="666666"/>
                </a:solidFill>
                <a:latin typeface="Open Sans"/>
                <a:ea typeface="Open Sans"/>
                <a:cs typeface="Open Sans"/>
                <a:sym typeface="Open Sans"/>
              </a:rPr>
              <a:t>and </a:t>
            </a:r>
            <a:r>
              <a:rPr b="1" lang="en" sz="1200">
                <a:solidFill>
                  <a:srgbClr val="666666"/>
                </a:solidFill>
                <a:latin typeface="Open Sans"/>
                <a:ea typeface="Open Sans"/>
                <a:cs typeface="Open Sans"/>
                <a:sym typeface="Open Sans"/>
              </a:rPr>
              <a:t>Reputation Management</a:t>
            </a:r>
            <a:r>
              <a:rPr lang="en" sz="1200">
                <a:solidFill>
                  <a:srgbClr val="666666"/>
                </a:solidFill>
                <a:latin typeface="Open Sans"/>
                <a:ea typeface="Open Sans"/>
                <a:cs typeface="Open Sans"/>
                <a:sym typeface="Open Sans"/>
              </a:rPr>
              <a:t> to the rescue! Listing Distribution can create and distribute listings across major sources. Reputation Management will display which listings are missing.</a:t>
            </a:r>
            <a:endParaRPr sz="1600">
              <a:solidFill>
                <a:srgbClr val="666666"/>
              </a:solidFill>
              <a:latin typeface="Open Sans"/>
              <a:ea typeface="Open Sans"/>
              <a:cs typeface="Open Sans"/>
              <a:sym typeface="Open Sans"/>
            </a:endParaRPr>
          </a:p>
        </p:txBody>
      </p:sp>
      <p:pic>
        <p:nvPicPr>
          <p:cNvPr id="323" name="Google Shape;323;p59"/>
          <p:cNvPicPr preferRelativeResize="0"/>
          <p:nvPr/>
        </p:nvPicPr>
        <p:blipFill>
          <a:blip r:embed="rId3">
            <a:alphaModFix/>
          </a:blip>
          <a:stretch>
            <a:fillRect/>
          </a:stretch>
        </p:blipFill>
        <p:spPr>
          <a:xfrm>
            <a:off x="3805013" y="2375050"/>
            <a:ext cx="5168676" cy="1651200"/>
          </a:xfrm>
          <a:prstGeom prst="rect">
            <a:avLst/>
          </a:prstGeom>
          <a:noFill/>
          <a:ln cap="flat" cmpd="sng" w="9525">
            <a:solidFill>
              <a:srgbClr val="EFEFEF"/>
            </a:solidFill>
            <a:prstDash val="solid"/>
            <a:round/>
            <a:headEnd len="sm" w="sm" type="none"/>
            <a:tailEnd len="sm" w="sm" type="none"/>
          </a:ln>
          <a:effectLst>
            <a:outerShdw blurRad="142875" rotWithShape="0" algn="bl" dir="3000000" dist="95250">
              <a:srgbClr val="535352">
                <a:alpha val="70000"/>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60"/>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Listing Accuracy</a:t>
            </a:r>
            <a:endParaRPr sz="3000">
              <a:solidFill>
                <a:srgbClr val="434343"/>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329" name="Google Shape;329;p60"/>
          <p:cNvSpPr txBox="1"/>
          <p:nvPr/>
        </p:nvSpPr>
        <p:spPr>
          <a:xfrm>
            <a:off x="312450" y="1233450"/>
            <a:ext cx="8494800" cy="152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330" name="Google Shape;330;p60"/>
          <p:cNvSpPr txBox="1"/>
          <p:nvPr/>
        </p:nvSpPr>
        <p:spPr>
          <a:xfrm>
            <a:off x="312450" y="1233450"/>
            <a:ext cx="8494800" cy="755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A</a:t>
            </a:r>
            <a:r>
              <a:rPr lang="en">
                <a:solidFill>
                  <a:srgbClr val="666666"/>
                </a:solidFill>
                <a:latin typeface="Open Sans"/>
                <a:ea typeface="Open Sans"/>
                <a:cs typeface="Open Sans"/>
                <a:sym typeface="Open Sans"/>
              </a:rPr>
              <a:t>ccurate listings ensure a customer can find and contact a business. Incorrect listings lead to unhappy and frustrated customers. Your prospect’s business must be listed correctly!</a:t>
            </a:r>
            <a:endParaRPr>
              <a:solidFill>
                <a:srgbClr val="666666"/>
              </a:solidFill>
              <a:latin typeface="Open Sans"/>
              <a:ea typeface="Open Sans"/>
              <a:cs typeface="Open Sans"/>
              <a:sym typeface="Open Sans"/>
            </a:endParaRPr>
          </a:p>
        </p:txBody>
      </p:sp>
      <p:sp>
        <p:nvSpPr>
          <p:cNvPr id="331" name="Google Shape;331;p60"/>
          <p:cNvSpPr txBox="1"/>
          <p:nvPr/>
        </p:nvSpPr>
        <p:spPr>
          <a:xfrm>
            <a:off x="312450" y="1988850"/>
            <a:ext cx="3382800" cy="3047100"/>
          </a:xfrm>
          <a:prstGeom prst="rect">
            <a:avLst/>
          </a:prstGeom>
          <a:noFill/>
          <a:ln>
            <a:noFill/>
          </a:ln>
        </p:spPr>
        <p:txBody>
          <a:bodyPr anchorCtr="0" anchor="t" bIns="91425" lIns="91425" spcFirstLastPara="1" rIns="91425" wrap="square" tIns="91425">
            <a:noAutofit/>
          </a:bodyPr>
          <a:lstStyle/>
          <a:p>
            <a:pPr indent="-304800" lvl="0" marL="457200" rtl="0" algn="l">
              <a:spcBef>
                <a:spcPts val="0"/>
              </a:spcBef>
              <a:spcAft>
                <a:spcPts val="0"/>
              </a:spcAft>
              <a:buClr>
                <a:srgbClr val="6AA84F"/>
              </a:buClr>
              <a:buSzPts val="1200"/>
              <a:buFont typeface="Open Sans"/>
              <a:buChar char="+"/>
            </a:pPr>
            <a:r>
              <a:rPr lang="en" sz="1200">
                <a:solidFill>
                  <a:srgbClr val="6AA84F"/>
                </a:solidFill>
                <a:latin typeface="Open Sans"/>
                <a:ea typeface="Open Sans"/>
                <a:cs typeface="Open Sans"/>
                <a:sym typeface="Open Sans"/>
              </a:rPr>
              <a:t>If the grade is high</a:t>
            </a:r>
            <a:r>
              <a:rPr lang="en" sz="1200">
                <a:solidFill>
                  <a:srgbClr val="666666"/>
                </a:solidFill>
                <a:latin typeface="Open Sans"/>
                <a:ea typeface="Open Sans"/>
                <a:cs typeface="Open Sans"/>
                <a:sym typeface="Open Sans"/>
              </a:rPr>
              <a:t>, it’s important to keep it that way! </a:t>
            </a:r>
            <a:r>
              <a:rPr b="1" lang="en" sz="1200">
                <a:solidFill>
                  <a:srgbClr val="666666"/>
                </a:solidFill>
                <a:latin typeface="Open Sans"/>
                <a:ea typeface="Open Sans"/>
                <a:cs typeface="Open Sans"/>
                <a:sym typeface="Open Sans"/>
              </a:rPr>
              <a:t>Listing Distribution</a:t>
            </a:r>
            <a:r>
              <a:rPr lang="en" sz="1200">
                <a:solidFill>
                  <a:srgbClr val="666666"/>
                </a:solidFill>
                <a:latin typeface="Open Sans"/>
                <a:ea typeface="Open Sans"/>
                <a:cs typeface="Open Sans"/>
                <a:sym typeface="Open Sans"/>
              </a:rPr>
              <a:t> can ensure that your prospect’s listings remain correct over time. If your prospect ever moves, their location will be updated on 300+ sources across the web.</a:t>
            </a:r>
            <a:endParaRPr sz="1200">
              <a:solidFill>
                <a:srgbClr val="666666"/>
              </a:solidFill>
              <a:latin typeface="Open Sans"/>
              <a:ea typeface="Open Sans"/>
              <a:cs typeface="Open Sans"/>
              <a:sym typeface="Open Sans"/>
            </a:endParaRPr>
          </a:p>
          <a:p>
            <a:pPr indent="0" lvl="0" marL="0" rtl="0" algn="l">
              <a:spcBef>
                <a:spcPts val="0"/>
              </a:spcBef>
              <a:spcAft>
                <a:spcPts val="0"/>
              </a:spcAft>
              <a:buNone/>
            </a:pPr>
            <a:r>
              <a:t/>
            </a:r>
            <a:endParaRPr sz="1200">
              <a:solidFill>
                <a:srgbClr val="434343"/>
              </a:solidFill>
              <a:latin typeface="Open Sans"/>
              <a:ea typeface="Open Sans"/>
              <a:cs typeface="Open Sans"/>
              <a:sym typeface="Open Sans"/>
            </a:endParaRPr>
          </a:p>
          <a:p>
            <a:pPr indent="-304800" lvl="0" marL="457200" rtl="0" algn="l">
              <a:spcBef>
                <a:spcPts val="0"/>
              </a:spcBef>
              <a:spcAft>
                <a:spcPts val="0"/>
              </a:spcAft>
              <a:buClr>
                <a:srgbClr val="E06666"/>
              </a:buClr>
              <a:buSzPts val="1200"/>
              <a:buFont typeface="Open Sans"/>
              <a:buChar char="-"/>
            </a:pPr>
            <a:r>
              <a:rPr lang="en" sz="1200">
                <a:solidFill>
                  <a:srgbClr val="E06666"/>
                </a:solidFill>
                <a:latin typeface="Open Sans"/>
                <a:ea typeface="Open Sans"/>
                <a:cs typeface="Open Sans"/>
                <a:sym typeface="Open Sans"/>
              </a:rPr>
              <a:t>If the grade is low</a:t>
            </a:r>
            <a:r>
              <a:rPr lang="en" sz="1200">
                <a:solidFill>
                  <a:srgbClr val="666666"/>
                </a:solidFill>
                <a:latin typeface="Open Sans"/>
                <a:ea typeface="Open Sans"/>
                <a:cs typeface="Open Sans"/>
                <a:sym typeface="Open Sans"/>
              </a:rPr>
              <a:t>, </a:t>
            </a:r>
            <a:r>
              <a:rPr b="1" lang="en" sz="1200">
                <a:solidFill>
                  <a:srgbClr val="666666"/>
                </a:solidFill>
                <a:latin typeface="Open Sans"/>
                <a:ea typeface="Open Sans"/>
                <a:cs typeface="Open Sans"/>
                <a:sym typeface="Open Sans"/>
              </a:rPr>
              <a:t>Listing Distribution</a:t>
            </a:r>
            <a:r>
              <a:rPr lang="en" sz="1200">
                <a:solidFill>
                  <a:srgbClr val="666666"/>
                </a:solidFill>
                <a:latin typeface="Open Sans"/>
                <a:ea typeface="Open Sans"/>
                <a:cs typeface="Open Sans"/>
                <a:sym typeface="Open Sans"/>
              </a:rPr>
              <a:t> and </a:t>
            </a:r>
            <a:r>
              <a:rPr b="1" lang="en" sz="1200">
                <a:solidFill>
                  <a:srgbClr val="666666"/>
                </a:solidFill>
                <a:latin typeface="Open Sans"/>
                <a:ea typeface="Open Sans"/>
                <a:cs typeface="Open Sans"/>
                <a:sym typeface="Open Sans"/>
              </a:rPr>
              <a:t>Reputation Management</a:t>
            </a:r>
            <a:r>
              <a:rPr lang="en" sz="1200">
                <a:solidFill>
                  <a:srgbClr val="666666"/>
                </a:solidFill>
                <a:latin typeface="Open Sans"/>
                <a:ea typeface="Open Sans"/>
                <a:cs typeface="Open Sans"/>
                <a:sym typeface="Open Sans"/>
              </a:rPr>
              <a:t> can help! Listing Distribution corrects and maintains current listings across major sources. Reputation Management reveals where information is listed incorrectly.</a:t>
            </a:r>
            <a:endParaRPr sz="1600">
              <a:solidFill>
                <a:srgbClr val="666666"/>
              </a:solidFill>
              <a:latin typeface="Open Sans"/>
              <a:ea typeface="Open Sans"/>
              <a:cs typeface="Open Sans"/>
              <a:sym typeface="Open Sans"/>
            </a:endParaRPr>
          </a:p>
        </p:txBody>
      </p:sp>
      <p:pic>
        <p:nvPicPr>
          <p:cNvPr id="332" name="Google Shape;332;p60"/>
          <p:cNvPicPr preferRelativeResize="0"/>
          <p:nvPr/>
        </p:nvPicPr>
        <p:blipFill>
          <a:blip r:embed="rId3">
            <a:alphaModFix/>
          </a:blip>
          <a:stretch>
            <a:fillRect/>
          </a:stretch>
        </p:blipFill>
        <p:spPr>
          <a:xfrm>
            <a:off x="3695250" y="2347013"/>
            <a:ext cx="5278326" cy="1873743"/>
          </a:xfrm>
          <a:prstGeom prst="rect">
            <a:avLst/>
          </a:prstGeom>
          <a:noFill/>
          <a:ln cap="flat" cmpd="sng" w="9525">
            <a:solidFill>
              <a:srgbClr val="EFEFEF"/>
            </a:solidFill>
            <a:prstDash val="solid"/>
            <a:round/>
            <a:headEnd len="sm" w="sm" type="none"/>
            <a:tailEnd len="sm" w="sm" type="none"/>
          </a:ln>
          <a:effectLst>
            <a:outerShdw blurRad="142875" rotWithShape="0" algn="bl" dir="3000000" dist="95250">
              <a:srgbClr val="535352">
                <a:alpha val="70000"/>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61"/>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Data Provider Accuracy</a:t>
            </a:r>
            <a:endParaRPr sz="3000">
              <a:solidFill>
                <a:srgbClr val="434343"/>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338" name="Google Shape;338;p61"/>
          <p:cNvSpPr txBox="1"/>
          <p:nvPr/>
        </p:nvSpPr>
        <p:spPr>
          <a:xfrm>
            <a:off x="312450" y="1233450"/>
            <a:ext cx="8494800" cy="152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339" name="Google Shape;339;p61"/>
          <p:cNvSpPr txBox="1"/>
          <p:nvPr/>
        </p:nvSpPr>
        <p:spPr>
          <a:xfrm>
            <a:off x="312450" y="1233450"/>
            <a:ext cx="8494800" cy="1131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There are three major </a:t>
            </a:r>
            <a:r>
              <a:rPr lang="en">
                <a:solidFill>
                  <a:srgbClr val="666666"/>
                </a:solidFill>
                <a:latin typeface="Open Sans"/>
                <a:ea typeface="Open Sans"/>
                <a:cs typeface="Open Sans"/>
                <a:sym typeface="Open Sans"/>
              </a:rPr>
              <a:t>listing providers</a:t>
            </a:r>
            <a:r>
              <a:rPr lang="en">
                <a:solidFill>
                  <a:srgbClr val="666666"/>
                </a:solidFill>
                <a:latin typeface="Open Sans"/>
                <a:ea typeface="Open Sans"/>
                <a:cs typeface="Open Sans"/>
                <a:sym typeface="Open Sans"/>
              </a:rPr>
              <a:t> in the United States: </a:t>
            </a:r>
            <a:r>
              <a:rPr b="1" lang="en">
                <a:solidFill>
                  <a:srgbClr val="666666"/>
                </a:solidFill>
                <a:latin typeface="Open Sans"/>
                <a:ea typeface="Open Sans"/>
                <a:cs typeface="Open Sans"/>
                <a:sym typeface="Open Sans"/>
              </a:rPr>
              <a:t>Data Axle</a:t>
            </a:r>
            <a:r>
              <a:rPr lang="en">
                <a:solidFill>
                  <a:srgbClr val="666666"/>
                </a:solidFill>
                <a:latin typeface="Open Sans"/>
                <a:ea typeface="Open Sans"/>
                <a:cs typeface="Open Sans"/>
                <a:sym typeface="Open Sans"/>
              </a:rPr>
              <a:t>, </a:t>
            </a:r>
            <a:r>
              <a:rPr b="1" lang="en">
                <a:solidFill>
                  <a:srgbClr val="666666"/>
                </a:solidFill>
                <a:latin typeface="Open Sans"/>
                <a:ea typeface="Open Sans"/>
                <a:cs typeface="Open Sans"/>
                <a:sym typeface="Open Sans"/>
              </a:rPr>
              <a:t>Neustar (Localeze)</a:t>
            </a:r>
            <a:r>
              <a:rPr lang="en">
                <a:solidFill>
                  <a:srgbClr val="666666"/>
                </a:solidFill>
                <a:latin typeface="Open Sans"/>
                <a:ea typeface="Open Sans"/>
                <a:cs typeface="Open Sans"/>
                <a:sym typeface="Open Sans"/>
              </a:rPr>
              <a:t>, and </a:t>
            </a:r>
            <a:endParaRPr b="1">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rPr b="1" lang="en">
                <a:solidFill>
                  <a:srgbClr val="666666"/>
                </a:solidFill>
                <a:latin typeface="Open Sans"/>
                <a:ea typeface="Open Sans"/>
                <a:cs typeface="Open Sans"/>
                <a:sym typeface="Open Sans"/>
              </a:rPr>
              <a:t>Foursquare</a:t>
            </a:r>
            <a:r>
              <a:rPr lang="en">
                <a:solidFill>
                  <a:srgbClr val="666666"/>
                </a:solidFill>
                <a:latin typeface="Open Sans"/>
                <a:ea typeface="Open Sans"/>
                <a:cs typeface="Open Sans"/>
                <a:sym typeface="Open Sans"/>
              </a:rPr>
              <a:t>. These data providers are referenced by over 300 online listing directories and disseminate business information all over the web. </a:t>
            </a:r>
            <a:endParaRPr>
              <a:solidFill>
                <a:srgbClr val="666666"/>
              </a:solidFill>
              <a:latin typeface="Open Sans"/>
              <a:ea typeface="Open Sans"/>
              <a:cs typeface="Open Sans"/>
              <a:sym typeface="Open Sans"/>
            </a:endParaRPr>
          </a:p>
        </p:txBody>
      </p:sp>
      <p:pic>
        <p:nvPicPr>
          <p:cNvPr id="340" name="Google Shape;340;p61"/>
          <p:cNvPicPr preferRelativeResize="0"/>
          <p:nvPr/>
        </p:nvPicPr>
        <p:blipFill>
          <a:blip r:embed="rId3">
            <a:alphaModFix/>
          </a:blip>
          <a:stretch>
            <a:fillRect/>
          </a:stretch>
        </p:blipFill>
        <p:spPr>
          <a:xfrm>
            <a:off x="780100" y="2755351"/>
            <a:ext cx="7559509" cy="1806950"/>
          </a:xfrm>
          <a:prstGeom prst="rect">
            <a:avLst/>
          </a:prstGeom>
          <a:noFill/>
          <a:ln cap="flat" cmpd="sng" w="9525">
            <a:solidFill>
              <a:srgbClr val="EFEFEF"/>
            </a:solidFill>
            <a:prstDash val="solid"/>
            <a:round/>
            <a:headEnd len="sm" w="sm" type="none"/>
            <a:tailEnd len="sm" w="sm" type="none"/>
          </a:ln>
          <a:effectLst>
            <a:outerShdw blurRad="142875" rotWithShape="0" algn="bl" dir="3000000" dist="95250">
              <a:srgbClr val="535352">
                <a:alpha val="70000"/>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62"/>
          <p:cNvSpPr/>
          <p:nvPr/>
        </p:nvSpPr>
        <p:spPr>
          <a:xfrm>
            <a:off x="0" y="1262550"/>
            <a:ext cx="9144000" cy="466500"/>
          </a:xfrm>
          <a:prstGeom prst="rect">
            <a:avLst/>
          </a:pr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62"/>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Data Provider Accuracy</a:t>
            </a:r>
            <a:endParaRPr sz="3000">
              <a:solidFill>
                <a:srgbClr val="434343"/>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347" name="Google Shape;347;p62"/>
          <p:cNvSpPr txBox="1"/>
          <p:nvPr/>
        </p:nvSpPr>
        <p:spPr>
          <a:xfrm>
            <a:off x="312450" y="1538250"/>
            <a:ext cx="8494800" cy="152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348" name="Google Shape;348;p62"/>
          <p:cNvSpPr txBox="1"/>
          <p:nvPr/>
        </p:nvSpPr>
        <p:spPr>
          <a:xfrm>
            <a:off x="336750" y="2347375"/>
            <a:ext cx="2542800" cy="1798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rgbClr val="6AA84F"/>
                </a:solidFill>
                <a:latin typeface="Open Sans"/>
                <a:ea typeface="Open Sans"/>
                <a:cs typeface="Open Sans"/>
                <a:sym typeface="Open Sans"/>
              </a:rPr>
              <a:t>Business listings are healthy! </a:t>
            </a:r>
            <a:endParaRPr sz="1100">
              <a:solidFill>
                <a:srgbClr val="6AA84F"/>
              </a:solidFill>
              <a:latin typeface="Open Sans"/>
              <a:ea typeface="Open Sans"/>
              <a:cs typeface="Open Sans"/>
              <a:sym typeface="Open Sans"/>
            </a:endParaRPr>
          </a:p>
          <a:p>
            <a:pPr indent="0" lvl="0" marL="0" rtl="0" algn="l">
              <a:spcBef>
                <a:spcPts val="0"/>
              </a:spcBef>
              <a:spcAft>
                <a:spcPts val="0"/>
              </a:spcAft>
              <a:buNone/>
            </a:pPr>
            <a:r>
              <a:rPr lang="en" sz="1100">
                <a:solidFill>
                  <a:srgbClr val="6AA84F"/>
                </a:solidFill>
                <a:latin typeface="Open Sans"/>
                <a:ea typeface="Open Sans"/>
                <a:cs typeface="Open Sans"/>
                <a:sym typeface="Open Sans"/>
              </a:rPr>
              <a:t>The listings exist (presence), and they are correct (accuracy). </a:t>
            </a:r>
            <a:endParaRPr sz="1100">
              <a:solidFill>
                <a:srgbClr val="6AA84F"/>
              </a:solidFill>
              <a:latin typeface="Open Sans"/>
              <a:ea typeface="Open Sans"/>
              <a:cs typeface="Open Sans"/>
              <a:sym typeface="Open Sans"/>
            </a:endParaRPr>
          </a:p>
          <a:p>
            <a:pPr indent="0" lvl="0" marL="0" rtl="0" algn="l">
              <a:spcBef>
                <a:spcPts val="0"/>
              </a:spcBef>
              <a:spcAft>
                <a:spcPts val="0"/>
              </a:spcAft>
              <a:buNone/>
            </a:pPr>
            <a:r>
              <a:t/>
            </a:r>
            <a:endParaRPr sz="1100">
              <a:solidFill>
                <a:srgbClr val="6AA84F"/>
              </a:solidFill>
              <a:latin typeface="Open Sans"/>
              <a:ea typeface="Open Sans"/>
              <a:cs typeface="Open Sans"/>
              <a:sym typeface="Open Sans"/>
            </a:endParaRPr>
          </a:p>
          <a:p>
            <a:pPr indent="0" lvl="0" marL="0" rtl="0" algn="l">
              <a:spcBef>
                <a:spcPts val="0"/>
              </a:spcBef>
              <a:spcAft>
                <a:spcPts val="0"/>
              </a:spcAft>
              <a:buNone/>
            </a:pPr>
            <a:r>
              <a:rPr lang="en" sz="1100">
                <a:solidFill>
                  <a:srgbClr val="6AA84F"/>
                </a:solidFill>
                <a:latin typeface="Open Sans"/>
                <a:ea typeface="Open Sans"/>
                <a:cs typeface="Open Sans"/>
                <a:sym typeface="Open Sans"/>
              </a:rPr>
              <a:t>This is no small feat. Ensure listings remain healthy with Listing Distribution.</a:t>
            </a:r>
            <a:endParaRPr sz="1100">
              <a:solidFill>
                <a:srgbClr val="6AA84F"/>
              </a:solidFill>
              <a:latin typeface="Open Sans"/>
              <a:ea typeface="Open Sans"/>
              <a:cs typeface="Open Sans"/>
              <a:sym typeface="Open Sans"/>
            </a:endParaRPr>
          </a:p>
          <a:p>
            <a:pPr indent="0" lvl="0" marL="0" rtl="0" algn="l">
              <a:spcBef>
                <a:spcPts val="0"/>
              </a:spcBef>
              <a:spcAft>
                <a:spcPts val="0"/>
              </a:spcAft>
              <a:buNone/>
            </a:pPr>
            <a:r>
              <a:t/>
            </a:r>
            <a:endParaRPr/>
          </a:p>
        </p:txBody>
      </p:sp>
      <p:sp>
        <p:nvSpPr>
          <p:cNvPr id="349" name="Google Shape;349;p62"/>
          <p:cNvSpPr txBox="1"/>
          <p:nvPr/>
        </p:nvSpPr>
        <p:spPr>
          <a:xfrm>
            <a:off x="6264450" y="2347375"/>
            <a:ext cx="2542800" cy="152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rgbClr val="E06666"/>
                </a:solidFill>
                <a:latin typeface="Open Sans"/>
                <a:ea typeface="Open Sans"/>
                <a:cs typeface="Open Sans"/>
                <a:sym typeface="Open Sans"/>
              </a:rPr>
              <a:t>Looks bad, but it’s not as bad as you think! Not being found is better than being found with errors. </a:t>
            </a:r>
            <a:endParaRPr sz="1100">
              <a:solidFill>
                <a:srgbClr val="E06666"/>
              </a:solidFill>
              <a:latin typeface="Open Sans"/>
              <a:ea typeface="Open Sans"/>
              <a:cs typeface="Open Sans"/>
              <a:sym typeface="Open Sans"/>
            </a:endParaRPr>
          </a:p>
          <a:p>
            <a:pPr indent="0" lvl="0" marL="0" rtl="0" algn="l">
              <a:spcBef>
                <a:spcPts val="0"/>
              </a:spcBef>
              <a:spcAft>
                <a:spcPts val="0"/>
              </a:spcAft>
              <a:buNone/>
            </a:pPr>
            <a:r>
              <a:t/>
            </a:r>
            <a:endParaRPr sz="1100">
              <a:solidFill>
                <a:srgbClr val="E06666"/>
              </a:solidFill>
              <a:latin typeface="Open Sans"/>
              <a:ea typeface="Open Sans"/>
              <a:cs typeface="Open Sans"/>
              <a:sym typeface="Open Sans"/>
            </a:endParaRPr>
          </a:p>
          <a:p>
            <a:pPr indent="0" lvl="0" marL="0" rtl="0" algn="l">
              <a:spcBef>
                <a:spcPts val="0"/>
              </a:spcBef>
              <a:spcAft>
                <a:spcPts val="0"/>
              </a:spcAft>
              <a:buNone/>
            </a:pPr>
            <a:r>
              <a:rPr lang="en" sz="1100">
                <a:solidFill>
                  <a:srgbClr val="E06666"/>
                </a:solidFill>
                <a:latin typeface="Open Sans"/>
                <a:ea typeface="Open Sans"/>
                <a:cs typeface="Open Sans"/>
                <a:sym typeface="Open Sans"/>
              </a:rPr>
              <a:t>Offer Listing Distribution to push out the correct data.</a:t>
            </a:r>
            <a:endParaRPr>
              <a:solidFill>
                <a:srgbClr val="E06666"/>
              </a:solidFill>
            </a:endParaRPr>
          </a:p>
        </p:txBody>
      </p:sp>
      <p:sp>
        <p:nvSpPr>
          <p:cNvPr id="350" name="Google Shape;350;p62"/>
          <p:cNvSpPr txBox="1"/>
          <p:nvPr/>
        </p:nvSpPr>
        <p:spPr>
          <a:xfrm>
            <a:off x="3206700" y="2347375"/>
            <a:ext cx="2730600" cy="2085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rgbClr val="F1C232"/>
                </a:solidFill>
                <a:latin typeface="Open Sans"/>
                <a:ea typeface="Open Sans"/>
                <a:cs typeface="Open Sans"/>
                <a:sym typeface="Open Sans"/>
              </a:rPr>
              <a:t>There is</a:t>
            </a:r>
            <a:r>
              <a:rPr lang="en" sz="1100">
                <a:solidFill>
                  <a:srgbClr val="F1C232"/>
                </a:solidFill>
                <a:latin typeface="Open Sans"/>
                <a:ea typeface="Open Sans"/>
                <a:cs typeface="Open Sans"/>
                <a:sym typeface="Open Sans"/>
              </a:rPr>
              <a:t> real trouble here! Although some business listings have been found, they are not accurate. Somewhere and somehow, the wrong information about your prospect’s business got out and is now being circulated all over the web. </a:t>
            </a:r>
            <a:endParaRPr sz="1100">
              <a:solidFill>
                <a:srgbClr val="F1C232"/>
              </a:solidFill>
              <a:latin typeface="Open Sans"/>
              <a:ea typeface="Open Sans"/>
              <a:cs typeface="Open Sans"/>
              <a:sym typeface="Open Sans"/>
            </a:endParaRPr>
          </a:p>
          <a:p>
            <a:pPr indent="0" lvl="0" marL="0" rtl="0" algn="l">
              <a:spcBef>
                <a:spcPts val="0"/>
              </a:spcBef>
              <a:spcAft>
                <a:spcPts val="0"/>
              </a:spcAft>
              <a:buNone/>
            </a:pPr>
            <a:r>
              <a:t/>
            </a:r>
            <a:endParaRPr sz="1100">
              <a:solidFill>
                <a:srgbClr val="F1C232"/>
              </a:solidFill>
              <a:latin typeface="Open Sans"/>
              <a:ea typeface="Open Sans"/>
              <a:cs typeface="Open Sans"/>
              <a:sym typeface="Open Sans"/>
            </a:endParaRPr>
          </a:p>
          <a:p>
            <a:pPr indent="0" lvl="0" marL="0" rtl="0" algn="l">
              <a:spcBef>
                <a:spcPts val="0"/>
              </a:spcBef>
              <a:spcAft>
                <a:spcPts val="0"/>
              </a:spcAft>
              <a:buNone/>
            </a:pPr>
            <a:r>
              <a:rPr lang="en" sz="1100">
                <a:solidFill>
                  <a:srgbClr val="F1C232"/>
                </a:solidFill>
                <a:latin typeface="Open Sans"/>
                <a:ea typeface="Open Sans"/>
                <a:cs typeface="Open Sans"/>
                <a:sym typeface="Open Sans"/>
              </a:rPr>
              <a:t>Offer Listing Distribution pronto to help correct these costly errors.</a:t>
            </a:r>
            <a:endParaRPr>
              <a:solidFill>
                <a:srgbClr val="F1C232"/>
              </a:solidFill>
            </a:endParaRPr>
          </a:p>
        </p:txBody>
      </p:sp>
      <p:pic>
        <p:nvPicPr>
          <p:cNvPr id="351" name="Google Shape;351;p62"/>
          <p:cNvPicPr preferRelativeResize="0"/>
          <p:nvPr/>
        </p:nvPicPr>
        <p:blipFill>
          <a:blip r:embed="rId3">
            <a:alphaModFix/>
          </a:blip>
          <a:stretch>
            <a:fillRect/>
          </a:stretch>
        </p:blipFill>
        <p:spPr>
          <a:xfrm>
            <a:off x="336750" y="1942625"/>
            <a:ext cx="2353274" cy="404750"/>
          </a:xfrm>
          <a:prstGeom prst="rect">
            <a:avLst/>
          </a:prstGeom>
          <a:noFill/>
          <a:ln>
            <a:noFill/>
          </a:ln>
        </p:spPr>
      </p:pic>
      <p:pic>
        <p:nvPicPr>
          <p:cNvPr id="352" name="Google Shape;352;p62"/>
          <p:cNvPicPr preferRelativeResize="0"/>
          <p:nvPr/>
        </p:nvPicPr>
        <p:blipFill>
          <a:blip r:embed="rId4">
            <a:alphaModFix/>
          </a:blip>
          <a:stretch>
            <a:fillRect/>
          </a:stretch>
        </p:blipFill>
        <p:spPr>
          <a:xfrm>
            <a:off x="3206711" y="1942625"/>
            <a:ext cx="2257077" cy="404750"/>
          </a:xfrm>
          <a:prstGeom prst="rect">
            <a:avLst/>
          </a:prstGeom>
          <a:noFill/>
          <a:ln>
            <a:noFill/>
          </a:ln>
        </p:spPr>
      </p:pic>
      <p:pic>
        <p:nvPicPr>
          <p:cNvPr id="353" name="Google Shape;353;p62"/>
          <p:cNvPicPr preferRelativeResize="0"/>
          <p:nvPr/>
        </p:nvPicPr>
        <p:blipFill>
          <a:blip r:embed="rId5">
            <a:alphaModFix/>
          </a:blip>
          <a:stretch>
            <a:fillRect/>
          </a:stretch>
        </p:blipFill>
        <p:spPr>
          <a:xfrm>
            <a:off x="6264450" y="1942625"/>
            <a:ext cx="2257100" cy="404750"/>
          </a:xfrm>
          <a:prstGeom prst="rect">
            <a:avLst/>
          </a:prstGeom>
          <a:noFill/>
          <a:ln>
            <a:noFill/>
          </a:ln>
        </p:spPr>
      </p:pic>
      <p:pic>
        <p:nvPicPr>
          <p:cNvPr id="354" name="Google Shape;354;p62"/>
          <p:cNvPicPr preferRelativeResize="0"/>
          <p:nvPr/>
        </p:nvPicPr>
        <p:blipFill rotWithShape="1">
          <a:blip r:embed="rId6">
            <a:alphaModFix/>
          </a:blip>
          <a:srcRect b="0" l="0" r="0" t="0"/>
          <a:stretch/>
        </p:blipFill>
        <p:spPr>
          <a:xfrm>
            <a:off x="3269950" y="1377900"/>
            <a:ext cx="2130600" cy="235800"/>
          </a:xfrm>
          <a:prstGeom prst="rect">
            <a:avLst/>
          </a:prstGeom>
          <a:noFill/>
          <a:ln>
            <a:noFill/>
          </a:ln>
        </p:spPr>
      </p:pic>
      <p:pic>
        <p:nvPicPr>
          <p:cNvPr id="355" name="Google Shape;355;p62"/>
          <p:cNvPicPr preferRelativeResize="0"/>
          <p:nvPr/>
        </p:nvPicPr>
        <p:blipFill>
          <a:blip r:embed="rId7">
            <a:alphaModFix/>
          </a:blip>
          <a:stretch>
            <a:fillRect/>
          </a:stretch>
        </p:blipFill>
        <p:spPr>
          <a:xfrm>
            <a:off x="1360000" y="1331924"/>
            <a:ext cx="1519550" cy="327750"/>
          </a:xfrm>
          <a:prstGeom prst="rect">
            <a:avLst/>
          </a:prstGeom>
          <a:noFill/>
          <a:ln>
            <a:noFill/>
          </a:ln>
        </p:spPr>
      </p:pic>
      <p:pic>
        <p:nvPicPr>
          <p:cNvPr id="356" name="Google Shape;356;p62"/>
          <p:cNvPicPr preferRelativeResize="0"/>
          <p:nvPr/>
        </p:nvPicPr>
        <p:blipFill>
          <a:blip r:embed="rId8">
            <a:alphaModFix/>
          </a:blip>
          <a:stretch>
            <a:fillRect/>
          </a:stretch>
        </p:blipFill>
        <p:spPr>
          <a:xfrm>
            <a:off x="5790950" y="1336631"/>
            <a:ext cx="2130601" cy="31834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63"/>
          <p:cNvSpPr/>
          <p:nvPr/>
        </p:nvSpPr>
        <p:spPr>
          <a:xfrm>
            <a:off x="0" y="0"/>
            <a:ext cx="9144000" cy="5143500"/>
          </a:xfrm>
          <a:prstGeom prst="rect">
            <a:avLst/>
          </a:prstGeom>
          <a:solidFill>
            <a:srgbClr val="B7B7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63"/>
          <p:cNvSpPr txBox="1"/>
          <p:nvPr/>
        </p:nvSpPr>
        <p:spPr>
          <a:xfrm>
            <a:off x="0" y="1766105"/>
            <a:ext cx="9144000" cy="16113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4800">
                <a:solidFill>
                  <a:srgbClr val="FFFFFF"/>
                </a:solidFill>
                <a:latin typeface="Montserrat"/>
                <a:ea typeface="Montserrat"/>
                <a:cs typeface="Montserrat"/>
                <a:sym typeface="Montserrat"/>
              </a:rPr>
              <a:t>Reviews</a:t>
            </a:r>
            <a:endParaRPr sz="4800">
              <a:solidFill>
                <a:srgbClr val="FFFFFF"/>
              </a:solidFill>
              <a:latin typeface="Montserrat"/>
              <a:ea typeface="Montserrat"/>
              <a:cs typeface="Montserrat"/>
              <a:sym typeface="Montserrat"/>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64"/>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Reviews</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368" name="Google Shape;368;p64"/>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369" name="Google Shape;369;p64"/>
          <p:cNvSpPr txBox="1"/>
          <p:nvPr/>
        </p:nvSpPr>
        <p:spPr>
          <a:xfrm>
            <a:off x="312450" y="1081050"/>
            <a:ext cx="3790500" cy="3671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The Snapshot Report aggregates data from over 30 customer review sites to highlight: </a:t>
            </a:r>
            <a:endParaRPr>
              <a:solidFill>
                <a:srgbClr val="666666"/>
              </a:solidFill>
              <a:latin typeface="Open Sans"/>
              <a:ea typeface="Open Sans"/>
              <a:cs typeface="Open Sans"/>
              <a:sym typeface="Open Sans"/>
            </a:endParaRPr>
          </a:p>
          <a:p>
            <a:pPr indent="-317500" lvl="0" marL="457200" rtl="0" algn="l">
              <a:lnSpc>
                <a:spcPct val="115000"/>
              </a:lnSpc>
              <a:spcBef>
                <a:spcPts val="1000"/>
              </a:spcBef>
              <a:spcAft>
                <a:spcPts val="0"/>
              </a:spcAft>
              <a:buClr>
                <a:srgbClr val="666666"/>
              </a:buClr>
              <a:buSzPts val="1400"/>
              <a:buFont typeface="Open Sans"/>
              <a:buChar char="●"/>
            </a:pPr>
            <a:r>
              <a:rPr lang="en">
                <a:solidFill>
                  <a:srgbClr val="666666"/>
                </a:solidFill>
                <a:latin typeface="Open Sans"/>
                <a:ea typeface="Open Sans"/>
                <a:cs typeface="Open Sans"/>
                <a:sym typeface="Open Sans"/>
              </a:rPr>
              <a:t>Number of reviews</a:t>
            </a:r>
            <a:endParaRPr>
              <a:solidFill>
                <a:srgbClr val="666666"/>
              </a:solidFill>
              <a:latin typeface="Open Sans"/>
              <a:ea typeface="Open Sans"/>
              <a:cs typeface="Open Sans"/>
              <a:sym typeface="Open Sans"/>
            </a:endParaRPr>
          </a:p>
          <a:p>
            <a:pPr indent="-317500" lvl="0" marL="457200" rtl="0" algn="l">
              <a:lnSpc>
                <a:spcPct val="115000"/>
              </a:lnSpc>
              <a:spcBef>
                <a:spcPts val="0"/>
              </a:spcBef>
              <a:spcAft>
                <a:spcPts val="0"/>
              </a:spcAft>
              <a:buClr>
                <a:srgbClr val="666666"/>
              </a:buClr>
              <a:buSzPts val="1400"/>
              <a:buFont typeface="Open Sans"/>
              <a:buChar char="●"/>
            </a:pPr>
            <a:r>
              <a:rPr lang="en">
                <a:solidFill>
                  <a:srgbClr val="666666"/>
                </a:solidFill>
                <a:latin typeface="Open Sans"/>
                <a:ea typeface="Open Sans"/>
                <a:cs typeface="Open Sans"/>
                <a:sym typeface="Open Sans"/>
              </a:rPr>
              <a:t>Recency of reviews</a:t>
            </a:r>
            <a:endParaRPr>
              <a:solidFill>
                <a:srgbClr val="666666"/>
              </a:solidFill>
              <a:latin typeface="Open Sans"/>
              <a:ea typeface="Open Sans"/>
              <a:cs typeface="Open Sans"/>
              <a:sym typeface="Open Sans"/>
            </a:endParaRPr>
          </a:p>
          <a:p>
            <a:pPr indent="-317500" lvl="0" marL="457200" rtl="0" algn="l">
              <a:lnSpc>
                <a:spcPct val="115000"/>
              </a:lnSpc>
              <a:spcBef>
                <a:spcPts val="0"/>
              </a:spcBef>
              <a:spcAft>
                <a:spcPts val="0"/>
              </a:spcAft>
              <a:buClr>
                <a:srgbClr val="666666"/>
              </a:buClr>
              <a:buSzPts val="1400"/>
              <a:buFont typeface="Open Sans"/>
              <a:buChar char="●"/>
            </a:pPr>
            <a:r>
              <a:rPr lang="en">
                <a:solidFill>
                  <a:srgbClr val="666666"/>
                </a:solidFill>
                <a:latin typeface="Open Sans"/>
                <a:ea typeface="Open Sans"/>
                <a:cs typeface="Open Sans"/>
                <a:sym typeface="Open Sans"/>
              </a:rPr>
              <a:t>Average score</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a:solidFill>
                  <a:srgbClr val="666666"/>
                </a:solidFill>
                <a:latin typeface="Open Sans"/>
                <a:ea typeface="Open Sans"/>
                <a:cs typeface="Open Sans"/>
                <a:sym typeface="Open Sans"/>
              </a:rPr>
              <a:t>Local businesses must continually collect fresh reviews and strive for 5–star ratings to establish trust and credibility. Help your prospect make a stellar first impression.</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p:txBody>
      </p:sp>
      <p:pic>
        <p:nvPicPr>
          <p:cNvPr id="370" name="Google Shape;370;p64"/>
          <p:cNvPicPr preferRelativeResize="0"/>
          <p:nvPr/>
        </p:nvPicPr>
        <p:blipFill>
          <a:blip r:embed="rId3">
            <a:alphaModFix/>
          </a:blip>
          <a:stretch>
            <a:fillRect/>
          </a:stretch>
        </p:blipFill>
        <p:spPr>
          <a:xfrm>
            <a:off x="4476950" y="1150825"/>
            <a:ext cx="4364698" cy="2500624"/>
          </a:xfrm>
          <a:prstGeom prst="rect">
            <a:avLst/>
          </a:prstGeom>
          <a:noFill/>
          <a:ln cap="flat" cmpd="sng" w="9525">
            <a:solidFill>
              <a:srgbClr val="EFEFEF"/>
            </a:solidFill>
            <a:prstDash val="solid"/>
            <a:round/>
            <a:headEnd len="sm" w="sm" type="none"/>
            <a:tailEnd len="sm" w="sm" type="none"/>
          </a:ln>
          <a:effectLst>
            <a:outerShdw blurRad="142875" rotWithShape="0" algn="bl" dir="3000000" dist="95250">
              <a:srgbClr val="535352">
                <a:alpha val="70000"/>
              </a:srgbClr>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65"/>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Reviews Grade Calculation</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376" name="Google Shape;376;p65"/>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377" name="Google Shape;377;p65"/>
          <p:cNvSpPr txBox="1"/>
          <p:nvPr/>
        </p:nvSpPr>
        <p:spPr>
          <a:xfrm>
            <a:off x="312450" y="1081050"/>
            <a:ext cx="8494800" cy="1047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Each grade in the Reviews section is determined by the percentile range your prospect falls into </a:t>
            </a:r>
            <a:r>
              <a:rPr lang="en">
                <a:solidFill>
                  <a:srgbClr val="666666"/>
                </a:solidFill>
                <a:latin typeface="Open Sans"/>
                <a:ea typeface="Open Sans"/>
                <a:cs typeface="Open Sans"/>
                <a:sym typeface="Open Sans"/>
              </a:rPr>
              <a:t>when compared to other businesses in the same industry</a:t>
            </a:r>
            <a:r>
              <a:rPr lang="en">
                <a:solidFill>
                  <a:srgbClr val="666666"/>
                </a:solidFill>
                <a:latin typeface="Open Sans"/>
                <a:ea typeface="Open Sans"/>
                <a:cs typeface="Open Sans"/>
                <a:sym typeface="Open Sans"/>
              </a:rPr>
              <a:t>. </a:t>
            </a:r>
            <a:endParaRPr>
              <a:solidFill>
                <a:srgbClr val="666666"/>
              </a:solidFill>
              <a:latin typeface="Open Sans"/>
              <a:ea typeface="Open Sans"/>
              <a:cs typeface="Open Sans"/>
              <a:sym typeface="Open Sans"/>
            </a:endParaRPr>
          </a:p>
        </p:txBody>
      </p:sp>
      <p:sp>
        <p:nvSpPr>
          <p:cNvPr id="378" name="Google Shape;378;p65"/>
          <p:cNvSpPr txBox="1"/>
          <p:nvPr/>
        </p:nvSpPr>
        <p:spPr>
          <a:xfrm>
            <a:off x="312438" y="4079625"/>
            <a:ext cx="8494800" cy="65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The </a:t>
            </a:r>
            <a:r>
              <a:rPr lang="en">
                <a:solidFill>
                  <a:srgbClr val="666666"/>
                </a:solidFill>
                <a:latin typeface="Open Sans"/>
                <a:ea typeface="Open Sans"/>
                <a:cs typeface="Open Sans"/>
                <a:sym typeface="Open Sans"/>
              </a:rPr>
              <a:t>sum of these scores is divided by the number of individual grades within the Reviews section. Finally, that score is converted back into a letter grade.</a:t>
            </a:r>
            <a:endParaRPr>
              <a:solidFill>
                <a:srgbClr val="666666"/>
              </a:solidFill>
              <a:latin typeface="Open Sans"/>
              <a:ea typeface="Open Sans"/>
              <a:cs typeface="Open Sans"/>
              <a:sym typeface="Open Sans"/>
            </a:endParaRPr>
          </a:p>
        </p:txBody>
      </p:sp>
      <p:sp>
        <p:nvSpPr>
          <p:cNvPr id="379" name="Google Shape;379;p65"/>
          <p:cNvSpPr txBox="1"/>
          <p:nvPr/>
        </p:nvSpPr>
        <p:spPr>
          <a:xfrm>
            <a:off x="312450" y="3193800"/>
            <a:ext cx="8494800" cy="730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To determine the overall Review grade, the individual sections are converted into numerical scores:</a:t>
            </a:r>
            <a:endParaRPr>
              <a:solidFill>
                <a:srgbClr val="666666"/>
              </a:solidFill>
              <a:latin typeface="Open Sans"/>
              <a:ea typeface="Open Sans"/>
              <a:cs typeface="Open Sans"/>
              <a:sym typeface="Open Sans"/>
            </a:endParaRPr>
          </a:p>
        </p:txBody>
      </p:sp>
      <p:sp>
        <p:nvSpPr>
          <p:cNvPr id="380" name="Google Shape;380;p65"/>
          <p:cNvSpPr txBox="1"/>
          <p:nvPr/>
        </p:nvSpPr>
        <p:spPr>
          <a:xfrm>
            <a:off x="-12" y="3635450"/>
            <a:ext cx="9144000" cy="5079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a:solidFill>
                  <a:srgbClr val="666666"/>
                </a:solidFill>
                <a:latin typeface="Open Sans"/>
                <a:ea typeface="Open Sans"/>
                <a:cs typeface="Open Sans"/>
                <a:sym typeface="Open Sans"/>
              </a:rPr>
              <a:t>A=4 | B=3 | C=2 | D=1 | F=0</a:t>
            </a:r>
            <a:endParaRPr>
              <a:solidFill>
                <a:srgbClr val="666666"/>
              </a:solidFill>
              <a:latin typeface="Open Sans"/>
              <a:ea typeface="Open Sans"/>
              <a:cs typeface="Open Sans"/>
              <a:sym typeface="Open Sans"/>
            </a:endParaRPr>
          </a:p>
        </p:txBody>
      </p:sp>
      <p:pic>
        <p:nvPicPr>
          <p:cNvPr id="381" name="Google Shape;381;p65"/>
          <p:cNvPicPr preferRelativeResize="0"/>
          <p:nvPr/>
        </p:nvPicPr>
        <p:blipFill>
          <a:blip r:embed="rId3">
            <a:alphaModFix/>
          </a:blip>
          <a:stretch>
            <a:fillRect/>
          </a:stretch>
        </p:blipFill>
        <p:spPr>
          <a:xfrm>
            <a:off x="2215650" y="2269800"/>
            <a:ext cx="4712702" cy="7609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66"/>
          <p:cNvSpPr txBox="1"/>
          <p:nvPr/>
        </p:nvSpPr>
        <p:spPr>
          <a:xfrm>
            <a:off x="312450" y="1233450"/>
            <a:ext cx="8494800" cy="2262900"/>
          </a:xfrm>
          <a:prstGeom prst="rect">
            <a:avLst/>
          </a:prstGeom>
          <a:noFill/>
          <a:ln>
            <a:noFill/>
          </a:ln>
        </p:spPr>
        <p:txBody>
          <a:bodyPr anchorCtr="0" anchor="t" bIns="91425" lIns="91425" spcFirstLastPara="1" rIns="91425" wrap="square" tIns="91425">
            <a:noAutofit/>
          </a:bodyPr>
          <a:lstStyle/>
          <a:p>
            <a:pPr indent="-317500" lvl="0" marL="457200" rtl="0" algn="l">
              <a:lnSpc>
                <a:spcPct val="115000"/>
              </a:lnSpc>
              <a:spcBef>
                <a:spcPts val="0"/>
              </a:spcBef>
              <a:spcAft>
                <a:spcPts val="0"/>
              </a:spcAft>
              <a:buClr>
                <a:srgbClr val="6AA84F"/>
              </a:buClr>
              <a:buSzPts val="1400"/>
              <a:buFont typeface="Open Sans"/>
              <a:buChar char="+"/>
            </a:pPr>
            <a:r>
              <a:rPr lang="en">
                <a:solidFill>
                  <a:srgbClr val="6AA84F"/>
                </a:solidFill>
                <a:latin typeface="Open Sans"/>
                <a:ea typeface="Open Sans"/>
                <a:cs typeface="Open Sans"/>
                <a:sym typeface="Open Sans"/>
              </a:rPr>
              <a:t>If the grade is high</a:t>
            </a:r>
            <a:r>
              <a:rPr lang="en">
                <a:solidFill>
                  <a:srgbClr val="666666"/>
                </a:solidFill>
                <a:latin typeface="Open Sans"/>
                <a:ea typeface="Open Sans"/>
                <a:cs typeface="Open Sans"/>
                <a:sym typeface="Open Sans"/>
              </a:rPr>
              <a:t>, congratulate your prospect on their hard work in earning a solid reputation! Offer </a:t>
            </a:r>
            <a:r>
              <a:rPr b="1" lang="en">
                <a:solidFill>
                  <a:srgbClr val="666666"/>
                </a:solidFill>
                <a:latin typeface="Open Sans"/>
                <a:ea typeface="Open Sans"/>
                <a:cs typeface="Open Sans"/>
                <a:sym typeface="Open Sans"/>
              </a:rPr>
              <a:t>Social Marketing</a:t>
            </a:r>
            <a:r>
              <a:rPr lang="en">
                <a:solidFill>
                  <a:srgbClr val="666666"/>
                </a:solidFill>
                <a:latin typeface="Open Sans"/>
                <a:ea typeface="Open Sans"/>
                <a:cs typeface="Open Sans"/>
                <a:sym typeface="Open Sans"/>
              </a:rPr>
              <a:t> to amplify all that positivity.</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434343"/>
              </a:solidFill>
              <a:latin typeface="Open Sans"/>
              <a:ea typeface="Open Sans"/>
              <a:cs typeface="Open Sans"/>
              <a:sym typeface="Open Sans"/>
            </a:endParaRPr>
          </a:p>
          <a:p>
            <a:pPr indent="-317500" lvl="0" marL="457200" rtl="0" algn="l">
              <a:lnSpc>
                <a:spcPct val="115000"/>
              </a:lnSpc>
              <a:spcBef>
                <a:spcPts val="0"/>
              </a:spcBef>
              <a:spcAft>
                <a:spcPts val="0"/>
              </a:spcAft>
              <a:buClr>
                <a:srgbClr val="E06666"/>
              </a:buClr>
              <a:buSzPts val="1400"/>
              <a:buFont typeface="Open Sans"/>
              <a:buChar char="-"/>
            </a:pPr>
            <a:r>
              <a:rPr lang="en">
                <a:solidFill>
                  <a:srgbClr val="E06666"/>
                </a:solidFill>
                <a:latin typeface="Open Sans"/>
                <a:ea typeface="Open Sans"/>
                <a:cs typeface="Open Sans"/>
                <a:sym typeface="Open Sans"/>
              </a:rPr>
              <a:t>If the grade is low</a:t>
            </a:r>
            <a:r>
              <a:rPr lang="en">
                <a:solidFill>
                  <a:srgbClr val="666666"/>
                </a:solidFill>
                <a:latin typeface="Open Sans"/>
                <a:ea typeface="Open Sans"/>
                <a:cs typeface="Open Sans"/>
                <a:sym typeface="Open Sans"/>
              </a:rPr>
              <a:t>, you can help! Offer </a:t>
            </a:r>
            <a:r>
              <a:rPr b="1" lang="en">
                <a:solidFill>
                  <a:srgbClr val="666666"/>
                </a:solidFill>
                <a:latin typeface="Open Sans"/>
                <a:ea typeface="Open Sans"/>
                <a:cs typeface="Open Sans"/>
                <a:sym typeface="Open Sans"/>
              </a:rPr>
              <a:t>Reputation Management </a:t>
            </a:r>
            <a:r>
              <a:rPr lang="en">
                <a:solidFill>
                  <a:srgbClr val="666666"/>
                </a:solidFill>
                <a:latin typeface="Open Sans"/>
                <a:ea typeface="Open Sans"/>
                <a:cs typeface="Open Sans"/>
                <a:sym typeface="Open Sans"/>
              </a:rPr>
              <a:t>to reveal where the negative sentiment is coming from. Add </a:t>
            </a:r>
            <a:r>
              <a:rPr b="1" lang="en">
                <a:solidFill>
                  <a:srgbClr val="666666"/>
                </a:solidFill>
                <a:latin typeface="Open Sans"/>
                <a:ea typeface="Open Sans"/>
                <a:cs typeface="Open Sans"/>
                <a:sym typeface="Open Sans"/>
              </a:rPr>
              <a:t>Customer Voice</a:t>
            </a:r>
            <a:r>
              <a:rPr lang="en">
                <a:solidFill>
                  <a:srgbClr val="666666"/>
                </a:solidFill>
                <a:latin typeface="Open Sans"/>
                <a:ea typeface="Open Sans"/>
                <a:cs typeface="Open Sans"/>
                <a:sym typeface="Open Sans"/>
              </a:rPr>
              <a:t> to the package to provide the perfect avenue for collecting more reviews. Positive reviews can easily be displayed on your prospect’s website, whereas negative reviews can be dealt with privately. </a:t>
            </a:r>
            <a:endParaRPr>
              <a:solidFill>
                <a:srgbClr val="666666"/>
              </a:solidFill>
              <a:latin typeface="Open Sans"/>
              <a:ea typeface="Open Sans"/>
              <a:cs typeface="Open Sans"/>
              <a:sym typeface="Open Sans"/>
            </a:endParaRPr>
          </a:p>
        </p:txBody>
      </p:sp>
      <p:sp>
        <p:nvSpPr>
          <p:cNvPr id="387" name="Google Shape;387;p66"/>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Selling Reviews</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pic>
        <p:nvPicPr>
          <p:cNvPr id="388" name="Google Shape;388;p66"/>
          <p:cNvPicPr preferRelativeResize="0"/>
          <p:nvPr/>
        </p:nvPicPr>
        <p:blipFill>
          <a:blip r:embed="rId3">
            <a:alphaModFix/>
          </a:blip>
          <a:stretch>
            <a:fillRect/>
          </a:stretch>
        </p:blipFill>
        <p:spPr>
          <a:xfrm>
            <a:off x="7491950" y="3583375"/>
            <a:ext cx="1170600" cy="11706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49"/>
          <p:cNvSpPr txBox="1"/>
          <p:nvPr/>
        </p:nvSpPr>
        <p:spPr>
          <a:xfrm>
            <a:off x="312450" y="403075"/>
            <a:ext cx="7260000" cy="126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What is the Snapshot Report?</a:t>
            </a:r>
            <a:endParaRPr sz="3000">
              <a:solidFill>
                <a:srgbClr val="434343"/>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239" name="Google Shape;239;p49"/>
          <p:cNvSpPr txBox="1"/>
          <p:nvPr/>
        </p:nvSpPr>
        <p:spPr>
          <a:xfrm>
            <a:off x="312450" y="1233450"/>
            <a:ext cx="4259400" cy="3633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600">
                <a:solidFill>
                  <a:srgbClr val="666666"/>
                </a:solidFill>
                <a:latin typeface="Open Sans"/>
                <a:ea typeface="Open Sans"/>
                <a:cs typeface="Open Sans"/>
                <a:sym typeface="Open Sans"/>
              </a:rPr>
              <a:t>The Snapshot Report is an award-winning </a:t>
            </a:r>
            <a:r>
              <a:rPr i="1" lang="en" sz="1600">
                <a:solidFill>
                  <a:srgbClr val="666666"/>
                </a:solidFill>
                <a:latin typeface="Open Sans"/>
                <a:ea typeface="Open Sans"/>
                <a:cs typeface="Open Sans"/>
                <a:sym typeface="Open Sans"/>
              </a:rPr>
              <a:t>marketing needs assessment</a:t>
            </a:r>
            <a:r>
              <a:rPr lang="en" sz="1600">
                <a:solidFill>
                  <a:srgbClr val="666666"/>
                </a:solidFill>
                <a:latin typeface="Open Sans"/>
                <a:ea typeface="Open Sans"/>
                <a:cs typeface="Open Sans"/>
                <a:sym typeface="Open Sans"/>
              </a:rPr>
              <a:t> that arms sales reps with automated insights into a business’s online marketing performance. These insights make for compelling and persuasive sales pitches.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1600">
                <a:solidFill>
                  <a:srgbClr val="666666"/>
                </a:solidFill>
                <a:latin typeface="Open Sans"/>
                <a:ea typeface="Open Sans"/>
                <a:cs typeface="Open Sans"/>
                <a:sym typeface="Open Sans"/>
              </a:rPr>
              <a:t>Use the Snapshot Report to start conversations with business owners, highlight gaps in their marketing, and propose optimal solutions. </a:t>
            </a:r>
            <a:endParaRPr sz="1600">
              <a:solidFill>
                <a:srgbClr val="666666"/>
              </a:solidFill>
              <a:latin typeface="Open Sans"/>
              <a:ea typeface="Open Sans"/>
              <a:cs typeface="Open Sans"/>
              <a:sym typeface="Open Sans"/>
            </a:endParaRPr>
          </a:p>
        </p:txBody>
      </p:sp>
      <p:pic>
        <p:nvPicPr>
          <p:cNvPr id="240" name="Google Shape;240;p49"/>
          <p:cNvPicPr preferRelativeResize="0"/>
          <p:nvPr/>
        </p:nvPicPr>
        <p:blipFill>
          <a:blip r:embed="rId3">
            <a:alphaModFix/>
          </a:blip>
          <a:stretch>
            <a:fillRect/>
          </a:stretch>
        </p:blipFill>
        <p:spPr>
          <a:xfrm>
            <a:off x="5536175" y="1207000"/>
            <a:ext cx="3232725" cy="3686797"/>
          </a:xfrm>
          <a:prstGeom prst="rect">
            <a:avLst/>
          </a:prstGeom>
          <a:noFill/>
          <a:ln cap="flat" cmpd="sng" w="9525">
            <a:solidFill>
              <a:srgbClr val="EFEFEF"/>
            </a:solidFill>
            <a:prstDash val="solid"/>
            <a:round/>
            <a:headEnd len="sm" w="sm" type="none"/>
            <a:tailEnd len="sm" w="sm" type="none"/>
          </a:ln>
          <a:effectLst>
            <a:outerShdw blurRad="142875" rotWithShape="0" algn="bl" dir="3000000" dist="95250">
              <a:srgbClr val="535352">
                <a:alpha val="70000"/>
              </a:srgbClr>
            </a:outerShdw>
          </a:effectLst>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67"/>
          <p:cNvSpPr/>
          <p:nvPr/>
        </p:nvSpPr>
        <p:spPr>
          <a:xfrm>
            <a:off x="0" y="0"/>
            <a:ext cx="9144000" cy="5143500"/>
          </a:xfrm>
          <a:prstGeom prst="rect">
            <a:avLst/>
          </a:prstGeom>
          <a:solidFill>
            <a:srgbClr val="B7B7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67"/>
          <p:cNvSpPr txBox="1"/>
          <p:nvPr/>
        </p:nvSpPr>
        <p:spPr>
          <a:xfrm>
            <a:off x="0" y="1766105"/>
            <a:ext cx="9144000" cy="16113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4800">
                <a:solidFill>
                  <a:srgbClr val="FFFFFF"/>
                </a:solidFill>
                <a:latin typeface="Montserrat"/>
                <a:ea typeface="Montserrat"/>
                <a:cs typeface="Montserrat"/>
                <a:sym typeface="Montserrat"/>
              </a:rPr>
              <a:t>Social</a:t>
            </a:r>
            <a:endParaRPr sz="4800">
              <a:solidFill>
                <a:srgbClr val="FFFFFF"/>
              </a:solidFill>
              <a:latin typeface="Montserrat"/>
              <a:ea typeface="Montserrat"/>
              <a:cs typeface="Montserrat"/>
              <a:sym typeface="Montserrat"/>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68"/>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Social</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400" name="Google Shape;400;p68"/>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401" name="Google Shape;401;p68"/>
          <p:cNvSpPr txBox="1"/>
          <p:nvPr/>
        </p:nvSpPr>
        <p:spPr>
          <a:xfrm>
            <a:off x="312450" y="1081050"/>
            <a:ext cx="8494800" cy="3990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The Snapshot Report investigates a business’s social media presence:</a:t>
            </a:r>
            <a:endParaRPr>
              <a:solidFill>
                <a:srgbClr val="666666"/>
              </a:solidFill>
              <a:latin typeface="Open Sans"/>
              <a:ea typeface="Open Sans"/>
              <a:cs typeface="Open Sans"/>
              <a:sym typeface="Open Sans"/>
            </a:endParaRPr>
          </a:p>
          <a:p>
            <a:pPr indent="-317500" lvl="0" marL="457200" rtl="0" algn="l">
              <a:lnSpc>
                <a:spcPct val="115000"/>
              </a:lnSpc>
              <a:spcBef>
                <a:spcPts val="1000"/>
              </a:spcBef>
              <a:spcAft>
                <a:spcPts val="0"/>
              </a:spcAft>
              <a:buClr>
                <a:srgbClr val="666666"/>
              </a:buClr>
              <a:buSzPts val="1400"/>
              <a:buFont typeface="Open Sans"/>
              <a:buChar char="●"/>
            </a:pPr>
            <a:r>
              <a:rPr b="1" lang="en">
                <a:solidFill>
                  <a:srgbClr val="666666"/>
                </a:solidFill>
                <a:latin typeface="Open Sans"/>
                <a:ea typeface="Open Sans"/>
                <a:cs typeface="Open Sans"/>
                <a:sym typeface="Open Sans"/>
              </a:rPr>
              <a:t>Facebook: </a:t>
            </a:r>
            <a:r>
              <a:rPr lang="en">
                <a:solidFill>
                  <a:srgbClr val="666666"/>
                </a:solidFill>
                <a:latin typeface="Open Sans"/>
                <a:ea typeface="Open Sans"/>
                <a:cs typeface="Open Sans"/>
                <a:sym typeface="Open Sans"/>
              </a:rPr>
              <a:t>Likes, Average Posts/Month, Average Likes/Post, Average Shares/Post</a:t>
            </a:r>
            <a:endParaRPr>
              <a:solidFill>
                <a:srgbClr val="666666"/>
              </a:solidFill>
              <a:latin typeface="Open Sans"/>
              <a:ea typeface="Open Sans"/>
              <a:cs typeface="Open Sans"/>
              <a:sym typeface="Open Sans"/>
            </a:endParaRPr>
          </a:p>
          <a:p>
            <a:pPr indent="-317500" lvl="0" marL="457200" rtl="0" algn="l">
              <a:lnSpc>
                <a:spcPct val="115000"/>
              </a:lnSpc>
              <a:spcBef>
                <a:spcPts val="0"/>
              </a:spcBef>
              <a:spcAft>
                <a:spcPts val="0"/>
              </a:spcAft>
              <a:buClr>
                <a:srgbClr val="666666"/>
              </a:buClr>
              <a:buSzPts val="1400"/>
              <a:buFont typeface="Open Sans"/>
              <a:buChar char="●"/>
            </a:pPr>
            <a:r>
              <a:rPr b="1" lang="en">
                <a:solidFill>
                  <a:srgbClr val="666666"/>
                </a:solidFill>
                <a:latin typeface="Open Sans"/>
                <a:ea typeface="Open Sans"/>
                <a:cs typeface="Open Sans"/>
                <a:sym typeface="Open Sans"/>
              </a:rPr>
              <a:t>Twitter: </a:t>
            </a:r>
            <a:r>
              <a:rPr lang="en">
                <a:solidFill>
                  <a:srgbClr val="666666"/>
                </a:solidFill>
                <a:latin typeface="Open Sans"/>
                <a:ea typeface="Open Sans"/>
                <a:cs typeface="Open Sans"/>
                <a:sym typeface="Open Sans"/>
              </a:rPr>
              <a:t>Followers, Following, Tweets</a:t>
            </a:r>
            <a:r>
              <a:rPr baseline="30000" lang="en">
                <a:solidFill>
                  <a:srgbClr val="666666"/>
                </a:solidFill>
                <a:latin typeface="Open Sans"/>
                <a:ea typeface="Open Sans"/>
                <a:cs typeface="Open Sans"/>
                <a:sym typeface="Open Sans"/>
              </a:rPr>
              <a:t>*</a:t>
            </a:r>
            <a:endParaRPr baseline="30000">
              <a:solidFill>
                <a:srgbClr val="666666"/>
              </a:solidFill>
              <a:latin typeface="Open Sans"/>
              <a:ea typeface="Open Sans"/>
              <a:cs typeface="Open Sans"/>
              <a:sym typeface="Open Sans"/>
            </a:endParaRPr>
          </a:p>
          <a:p>
            <a:pPr indent="-317500" lvl="0" marL="457200" rtl="0" algn="l">
              <a:lnSpc>
                <a:spcPct val="115000"/>
              </a:lnSpc>
              <a:spcBef>
                <a:spcPts val="0"/>
              </a:spcBef>
              <a:spcAft>
                <a:spcPts val="0"/>
              </a:spcAft>
              <a:buClr>
                <a:srgbClr val="666666"/>
              </a:buClr>
              <a:buSzPts val="1400"/>
              <a:buFont typeface="Open Sans"/>
              <a:buChar char="●"/>
            </a:pPr>
            <a:r>
              <a:rPr b="1" lang="en">
                <a:solidFill>
                  <a:srgbClr val="666666"/>
                </a:solidFill>
                <a:latin typeface="Open Sans"/>
                <a:ea typeface="Open Sans"/>
                <a:cs typeface="Open Sans"/>
                <a:sym typeface="Open Sans"/>
              </a:rPr>
              <a:t>Instagram: </a:t>
            </a:r>
            <a:r>
              <a:rPr lang="en">
                <a:solidFill>
                  <a:srgbClr val="666666"/>
                </a:solidFill>
                <a:latin typeface="Open Sans"/>
                <a:ea typeface="Open Sans"/>
                <a:cs typeface="Open Sans"/>
                <a:sym typeface="Open Sans"/>
              </a:rPr>
              <a:t>Followers, Posts</a:t>
            </a:r>
            <a:r>
              <a:rPr baseline="30000" lang="en">
                <a:solidFill>
                  <a:srgbClr val="666666"/>
                </a:solidFill>
                <a:latin typeface="Open Sans"/>
                <a:ea typeface="Open Sans"/>
                <a:cs typeface="Open Sans"/>
                <a:sym typeface="Open Sans"/>
              </a:rPr>
              <a:t>*</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Social channels can help local businesses grow their fan base and turn online leads into raving customers. </a:t>
            </a:r>
            <a:r>
              <a:rPr lang="en">
                <a:solidFill>
                  <a:srgbClr val="666666"/>
                </a:solidFill>
                <a:latin typeface="Open Sans"/>
                <a:ea typeface="Open Sans"/>
                <a:cs typeface="Open Sans"/>
                <a:sym typeface="Open Sans"/>
              </a:rPr>
              <a:t>Every day, millions of consumers declare their buying intentions on social media. Local businesses must keep their followers engaged to grow their audience and build brand loyalty.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rPr lang="en" sz="900">
                <a:solidFill>
                  <a:srgbClr val="666666"/>
                </a:solidFill>
                <a:latin typeface="Open Sans"/>
                <a:ea typeface="Open Sans"/>
                <a:cs typeface="Open Sans"/>
                <a:sym typeface="Open Sans"/>
              </a:rPr>
              <a:t>* Total number</a:t>
            </a:r>
            <a:endParaRPr sz="900">
              <a:solidFill>
                <a:srgbClr val="666666"/>
              </a:solidFill>
              <a:latin typeface="Open Sans"/>
              <a:ea typeface="Open Sans"/>
              <a:cs typeface="Open Sans"/>
              <a:sym typeface="Open Sans"/>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69"/>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Social Grade Calculation</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407" name="Google Shape;407;p69"/>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408" name="Google Shape;408;p69"/>
          <p:cNvSpPr txBox="1"/>
          <p:nvPr/>
        </p:nvSpPr>
        <p:spPr>
          <a:xfrm>
            <a:off x="312450" y="1233450"/>
            <a:ext cx="8494800" cy="1047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Each grade in the Social section is determined by the percentile range your prospect falls into </a:t>
            </a:r>
            <a:r>
              <a:rPr lang="en">
                <a:solidFill>
                  <a:srgbClr val="666666"/>
                </a:solidFill>
                <a:latin typeface="Open Sans"/>
                <a:ea typeface="Open Sans"/>
                <a:cs typeface="Open Sans"/>
                <a:sym typeface="Open Sans"/>
              </a:rPr>
              <a:t>when compared to other businesses in the same industry</a:t>
            </a:r>
            <a:r>
              <a:rPr lang="en">
                <a:solidFill>
                  <a:srgbClr val="666666"/>
                </a:solidFill>
                <a:latin typeface="Open Sans"/>
                <a:ea typeface="Open Sans"/>
                <a:cs typeface="Open Sans"/>
                <a:sym typeface="Open Sans"/>
              </a:rPr>
              <a:t>. </a:t>
            </a:r>
            <a:endParaRPr>
              <a:solidFill>
                <a:srgbClr val="666666"/>
              </a:solidFill>
              <a:latin typeface="Open Sans"/>
              <a:ea typeface="Open Sans"/>
              <a:cs typeface="Open Sans"/>
              <a:sym typeface="Open Sans"/>
            </a:endParaRPr>
          </a:p>
        </p:txBody>
      </p:sp>
      <p:sp>
        <p:nvSpPr>
          <p:cNvPr id="409" name="Google Shape;409;p69"/>
          <p:cNvSpPr txBox="1"/>
          <p:nvPr/>
        </p:nvSpPr>
        <p:spPr>
          <a:xfrm>
            <a:off x="312438" y="4079625"/>
            <a:ext cx="8494800" cy="65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The sum of these scores is divided by the number of individual grades within the Social section. Finally, that score is converted back into a letter grade.</a:t>
            </a:r>
            <a:endParaRPr>
              <a:solidFill>
                <a:srgbClr val="666666"/>
              </a:solidFill>
              <a:latin typeface="Open Sans"/>
              <a:ea typeface="Open Sans"/>
              <a:cs typeface="Open Sans"/>
              <a:sym typeface="Open Sans"/>
            </a:endParaRPr>
          </a:p>
        </p:txBody>
      </p:sp>
      <p:sp>
        <p:nvSpPr>
          <p:cNvPr id="410" name="Google Shape;410;p69"/>
          <p:cNvSpPr txBox="1"/>
          <p:nvPr/>
        </p:nvSpPr>
        <p:spPr>
          <a:xfrm>
            <a:off x="312450" y="3193800"/>
            <a:ext cx="8494800" cy="730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To determine the overall Social grade, the individual sections are first converted into numerical scores:</a:t>
            </a:r>
            <a:endParaRPr>
              <a:solidFill>
                <a:srgbClr val="666666"/>
              </a:solidFill>
              <a:latin typeface="Open Sans"/>
              <a:ea typeface="Open Sans"/>
              <a:cs typeface="Open Sans"/>
              <a:sym typeface="Open Sans"/>
            </a:endParaRPr>
          </a:p>
        </p:txBody>
      </p:sp>
      <p:sp>
        <p:nvSpPr>
          <p:cNvPr id="411" name="Google Shape;411;p69"/>
          <p:cNvSpPr txBox="1"/>
          <p:nvPr/>
        </p:nvSpPr>
        <p:spPr>
          <a:xfrm>
            <a:off x="-12" y="3635450"/>
            <a:ext cx="9144000" cy="5079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a:solidFill>
                  <a:srgbClr val="666666"/>
                </a:solidFill>
                <a:latin typeface="Open Sans"/>
                <a:ea typeface="Open Sans"/>
                <a:cs typeface="Open Sans"/>
                <a:sym typeface="Open Sans"/>
              </a:rPr>
              <a:t>A=4 | B=3 | C=2 | D=1 | F=0</a:t>
            </a:r>
            <a:endParaRPr>
              <a:solidFill>
                <a:srgbClr val="666666"/>
              </a:solidFill>
              <a:latin typeface="Open Sans"/>
              <a:ea typeface="Open Sans"/>
              <a:cs typeface="Open Sans"/>
              <a:sym typeface="Open Sans"/>
            </a:endParaRPr>
          </a:p>
        </p:txBody>
      </p:sp>
      <p:pic>
        <p:nvPicPr>
          <p:cNvPr id="412" name="Google Shape;412;p69"/>
          <p:cNvPicPr preferRelativeResize="0"/>
          <p:nvPr/>
        </p:nvPicPr>
        <p:blipFill>
          <a:blip r:embed="rId3">
            <a:alphaModFix/>
          </a:blip>
          <a:stretch>
            <a:fillRect/>
          </a:stretch>
        </p:blipFill>
        <p:spPr>
          <a:xfrm>
            <a:off x="1979688" y="2204250"/>
            <a:ext cx="5184622" cy="8371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70"/>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Selling Social</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418" name="Google Shape;418;p70"/>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419" name="Google Shape;419;p70"/>
          <p:cNvSpPr txBox="1"/>
          <p:nvPr/>
        </p:nvSpPr>
        <p:spPr>
          <a:xfrm>
            <a:off x="312450" y="1081050"/>
            <a:ext cx="8494800" cy="3700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420" name="Google Shape;420;p70"/>
          <p:cNvSpPr txBox="1"/>
          <p:nvPr/>
        </p:nvSpPr>
        <p:spPr>
          <a:xfrm>
            <a:off x="312450" y="1179000"/>
            <a:ext cx="3576600" cy="3504600"/>
          </a:xfrm>
          <a:prstGeom prst="rect">
            <a:avLst/>
          </a:prstGeom>
          <a:noFill/>
          <a:ln>
            <a:noFill/>
          </a:ln>
        </p:spPr>
        <p:txBody>
          <a:bodyPr anchorCtr="0" anchor="t" bIns="91425" lIns="91425" spcFirstLastPara="1" rIns="91425" wrap="square" tIns="91425">
            <a:noAutofit/>
          </a:bodyPr>
          <a:lstStyle/>
          <a:p>
            <a:pPr indent="-304800" lvl="0" marL="457200" rtl="0" algn="l">
              <a:lnSpc>
                <a:spcPct val="115000"/>
              </a:lnSpc>
              <a:spcBef>
                <a:spcPts val="0"/>
              </a:spcBef>
              <a:spcAft>
                <a:spcPts val="0"/>
              </a:spcAft>
              <a:buClr>
                <a:srgbClr val="6AA84F"/>
              </a:buClr>
              <a:buSzPts val="1200"/>
              <a:buFont typeface="Open Sans"/>
              <a:buChar char="+"/>
            </a:pPr>
            <a:r>
              <a:rPr lang="en" sz="1200">
                <a:solidFill>
                  <a:srgbClr val="6AA84F"/>
                </a:solidFill>
                <a:latin typeface="Open Sans"/>
                <a:ea typeface="Open Sans"/>
                <a:cs typeface="Open Sans"/>
                <a:sym typeface="Open Sans"/>
              </a:rPr>
              <a:t>If the grade is high</a:t>
            </a:r>
            <a:r>
              <a:rPr lang="en" sz="1200">
                <a:solidFill>
                  <a:srgbClr val="666666"/>
                </a:solidFill>
                <a:latin typeface="Open Sans"/>
                <a:ea typeface="Open Sans"/>
                <a:cs typeface="Open Sans"/>
                <a:sym typeface="Open Sans"/>
              </a:rPr>
              <a:t>, your prospect is off to a great start! However, managing multiple social networks is difficult and time-consuming. </a:t>
            </a:r>
            <a:r>
              <a:rPr b="1" lang="en" sz="1200">
                <a:solidFill>
                  <a:srgbClr val="666666"/>
                </a:solidFill>
                <a:latin typeface="Open Sans"/>
                <a:ea typeface="Open Sans"/>
                <a:cs typeface="Open Sans"/>
                <a:sym typeface="Open Sans"/>
              </a:rPr>
              <a:t>Social Marketing</a:t>
            </a:r>
            <a:r>
              <a:rPr lang="en" sz="1200">
                <a:solidFill>
                  <a:srgbClr val="666666"/>
                </a:solidFill>
                <a:latin typeface="Open Sans"/>
                <a:ea typeface="Open Sans"/>
                <a:cs typeface="Open Sans"/>
                <a:sym typeface="Open Sans"/>
              </a:rPr>
              <a:t> is an easy way for your prospect to continue to build their social presence and find new leads.</a:t>
            </a:r>
            <a:endParaRPr sz="12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434343"/>
              </a:solidFill>
              <a:latin typeface="Open Sans"/>
              <a:ea typeface="Open Sans"/>
              <a:cs typeface="Open Sans"/>
              <a:sym typeface="Open Sans"/>
            </a:endParaRPr>
          </a:p>
          <a:p>
            <a:pPr indent="-304800" lvl="0" marL="457200" rtl="0" algn="l">
              <a:lnSpc>
                <a:spcPct val="115000"/>
              </a:lnSpc>
              <a:spcBef>
                <a:spcPts val="0"/>
              </a:spcBef>
              <a:spcAft>
                <a:spcPts val="0"/>
              </a:spcAft>
              <a:buClr>
                <a:srgbClr val="E06666"/>
              </a:buClr>
              <a:buSzPts val="1200"/>
              <a:buFont typeface="Open Sans"/>
              <a:buChar char="-"/>
            </a:pPr>
            <a:r>
              <a:rPr lang="en" sz="1200">
                <a:solidFill>
                  <a:srgbClr val="E06666"/>
                </a:solidFill>
                <a:latin typeface="Open Sans"/>
                <a:ea typeface="Open Sans"/>
                <a:cs typeface="Open Sans"/>
                <a:sym typeface="Open Sans"/>
              </a:rPr>
              <a:t>If the grade is low</a:t>
            </a:r>
            <a:r>
              <a:rPr lang="en" sz="1200">
                <a:solidFill>
                  <a:srgbClr val="666666"/>
                </a:solidFill>
                <a:latin typeface="Open Sans"/>
                <a:ea typeface="Open Sans"/>
                <a:cs typeface="Open Sans"/>
                <a:sym typeface="Open Sans"/>
              </a:rPr>
              <a:t>, you need to get your prospect to the 21st century where customer service lives online! With </a:t>
            </a:r>
            <a:r>
              <a:rPr b="1" lang="en" sz="1200">
                <a:solidFill>
                  <a:srgbClr val="666666"/>
                </a:solidFill>
                <a:latin typeface="Open Sans"/>
                <a:ea typeface="Open Sans"/>
                <a:cs typeface="Open Sans"/>
                <a:sym typeface="Open Sans"/>
              </a:rPr>
              <a:t>Social Marketing</a:t>
            </a:r>
            <a:r>
              <a:rPr lang="en" sz="1200">
                <a:solidFill>
                  <a:srgbClr val="666666"/>
                </a:solidFill>
                <a:latin typeface="Open Sans"/>
                <a:ea typeface="Open Sans"/>
                <a:cs typeface="Open Sans"/>
                <a:sym typeface="Open Sans"/>
              </a:rPr>
              <a:t>, your prospect</a:t>
            </a:r>
            <a:r>
              <a:rPr lang="en" sz="1200">
                <a:solidFill>
                  <a:srgbClr val="666666"/>
                </a:solidFill>
                <a:latin typeface="Open Sans"/>
                <a:ea typeface="Open Sans"/>
                <a:cs typeface="Open Sans"/>
                <a:sym typeface="Open Sans"/>
              </a:rPr>
              <a:t> can manage customer activity in a single feed, respond to customers straight from the feed, and track every interaction.</a:t>
            </a:r>
            <a:endParaRPr sz="1200">
              <a:solidFill>
                <a:srgbClr val="666666"/>
              </a:solidFill>
              <a:latin typeface="Open Sans"/>
              <a:ea typeface="Open Sans"/>
              <a:cs typeface="Open Sans"/>
              <a:sym typeface="Open Sans"/>
            </a:endParaRPr>
          </a:p>
        </p:txBody>
      </p:sp>
      <p:pic>
        <p:nvPicPr>
          <p:cNvPr id="421" name="Google Shape;421;p70"/>
          <p:cNvPicPr preferRelativeResize="0"/>
          <p:nvPr/>
        </p:nvPicPr>
        <p:blipFill>
          <a:blip r:embed="rId3">
            <a:alphaModFix/>
          </a:blip>
          <a:stretch>
            <a:fillRect/>
          </a:stretch>
        </p:blipFill>
        <p:spPr>
          <a:xfrm>
            <a:off x="4502950" y="1701250"/>
            <a:ext cx="4383877" cy="2441050"/>
          </a:xfrm>
          <a:prstGeom prst="rect">
            <a:avLst/>
          </a:prstGeom>
          <a:noFill/>
          <a:ln cap="flat" cmpd="sng" w="9525">
            <a:solidFill>
              <a:srgbClr val="EFEFEF"/>
            </a:solidFill>
            <a:prstDash val="solid"/>
            <a:round/>
            <a:headEnd len="sm" w="sm" type="none"/>
            <a:tailEnd len="sm" w="sm" type="none"/>
          </a:ln>
          <a:effectLst>
            <a:outerShdw blurRad="142875" rotWithShape="0" algn="bl" dir="3000000" dist="95250">
              <a:srgbClr val="535352">
                <a:alpha val="70000"/>
              </a:srgbClr>
            </a:outerShdw>
          </a:effectLst>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p71"/>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Selling Social</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427" name="Google Shape;427;p71"/>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428" name="Google Shape;428;p71"/>
          <p:cNvSpPr txBox="1"/>
          <p:nvPr/>
        </p:nvSpPr>
        <p:spPr>
          <a:xfrm>
            <a:off x="312450" y="1081050"/>
            <a:ext cx="8494800" cy="1180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A social page may not appear in the report for several reasons. It could mean that your prospect does not have a page for their business, they are using a personal page instead of a business page, or their page has viewing restrictions. In any case, you can help your prospect. Remember, if </a:t>
            </a:r>
            <a:r>
              <a:rPr lang="en">
                <a:solidFill>
                  <a:srgbClr val="666666"/>
                </a:solidFill>
                <a:latin typeface="Open Sans"/>
                <a:ea typeface="Open Sans"/>
                <a:cs typeface="Open Sans"/>
                <a:sym typeface="Open Sans"/>
              </a:rPr>
              <a:t>our system has a hard time finding your prospect’s social page</a:t>
            </a:r>
            <a:r>
              <a:rPr lang="en">
                <a:solidFill>
                  <a:srgbClr val="666666"/>
                </a:solidFill>
                <a:latin typeface="Open Sans"/>
                <a:ea typeface="Open Sans"/>
                <a:cs typeface="Open Sans"/>
                <a:sym typeface="Open Sans"/>
              </a:rPr>
              <a:t>, </a:t>
            </a:r>
            <a:r>
              <a:rPr lang="en">
                <a:solidFill>
                  <a:srgbClr val="666666"/>
                </a:solidFill>
                <a:latin typeface="Open Sans"/>
                <a:ea typeface="Open Sans"/>
                <a:cs typeface="Open Sans"/>
                <a:sym typeface="Open Sans"/>
              </a:rPr>
              <a:t>their </a:t>
            </a:r>
            <a:r>
              <a:rPr lang="en">
                <a:solidFill>
                  <a:srgbClr val="666666"/>
                </a:solidFill>
                <a:latin typeface="Open Sans"/>
                <a:ea typeface="Open Sans"/>
                <a:cs typeface="Open Sans"/>
                <a:sym typeface="Open Sans"/>
              </a:rPr>
              <a:t>customers will too.</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p:txBody>
      </p:sp>
      <p:pic>
        <p:nvPicPr>
          <p:cNvPr id="429" name="Google Shape;429;p71"/>
          <p:cNvPicPr preferRelativeResize="0"/>
          <p:nvPr/>
        </p:nvPicPr>
        <p:blipFill>
          <a:blip r:embed="rId3">
            <a:alphaModFix/>
          </a:blip>
          <a:stretch>
            <a:fillRect/>
          </a:stretch>
        </p:blipFill>
        <p:spPr>
          <a:xfrm>
            <a:off x="2019324" y="2895750"/>
            <a:ext cx="5105373" cy="1927200"/>
          </a:xfrm>
          <a:prstGeom prst="rect">
            <a:avLst/>
          </a:prstGeom>
          <a:noFill/>
          <a:ln cap="flat" cmpd="sng" w="9525">
            <a:solidFill>
              <a:srgbClr val="EFEFEF"/>
            </a:solidFill>
            <a:prstDash val="solid"/>
            <a:round/>
            <a:headEnd len="sm" w="sm" type="none"/>
            <a:tailEnd len="sm" w="sm" type="none"/>
          </a:ln>
          <a:effectLst>
            <a:outerShdw blurRad="142875" rotWithShape="0" algn="bl" dir="3000000" dist="95250">
              <a:srgbClr val="535352">
                <a:alpha val="70000"/>
              </a:srgb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p72"/>
          <p:cNvSpPr/>
          <p:nvPr/>
        </p:nvSpPr>
        <p:spPr>
          <a:xfrm>
            <a:off x="0" y="0"/>
            <a:ext cx="9144000" cy="5143500"/>
          </a:xfrm>
          <a:prstGeom prst="rect">
            <a:avLst/>
          </a:prstGeom>
          <a:solidFill>
            <a:srgbClr val="B7B7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72"/>
          <p:cNvSpPr txBox="1"/>
          <p:nvPr/>
        </p:nvSpPr>
        <p:spPr>
          <a:xfrm>
            <a:off x="0" y="1766105"/>
            <a:ext cx="9144000" cy="16113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4800">
                <a:solidFill>
                  <a:srgbClr val="FFFFFF"/>
                </a:solidFill>
                <a:latin typeface="Montserrat"/>
                <a:ea typeface="Montserrat"/>
                <a:cs typeface="Montserrat"/>
                <a:sym typeface="Montserrat"/>
              </a:rPr>
              <a:t>Website</a:t>
            </a:r>
            <a:endParaRPr sz="4800">
              <a:solidFill>
                <a:srgbClr val="FFFFFF"/>
              </a:solidFill>
              <a:latin typeface="Montserrat"/>
              <a:ea typeface="Montserrat"/>
              <a:cs typeface="Montserrat"/>
              <a:sym typeface="Montserrat"/>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id="440" name="Google Shape;440;p73"/>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Website</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441" name="Google Shape;441;p73"/>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442" name="Google Shape;442;p73"/>
          <p:cNvSpPr txBox="1"/>
          <p:nvPr/>
        </p:nvSpPr>
        <p:spPr>
          <a:xfrm>
            <a:off x="312450" y="1081050"/>
            <a:ext cx="3333000" cy="3652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The Snapshot Report leverages </a:t>
            </a:r>
            <a:r>
              <a:rPr b="1" lang="en">
                <a:solidFill>
                  <a:srgbClr val="666666"/>
                </a:solidFill>
                <a:latin typeface="Open Sans"/>
                <a:ea typeface="Open Sans"/>
                <a:cs typeface="Open Sans"/>
                <a:sym typeface="Open Sans"/>
              </a:rPr>
              <a:t>Google PageSpeed Insights </a:t>
            </a:r>
            <a:r>
              <a:rPr lang="en">
                <a:solidFill>
                  <a:srgbClr val="666666"/>
                </a:solidFill>
                <a:latin typeface="Open Sans"/>
                <a:ea typeface="Open Sans"/>
                <a:cs typeface="Open Sans"/>
                <a:sym typeface="Open Sans"/>
              </a:rPr>
              <a:t>and </a:t>
            </a:r>
            <a:r>
              <a:rPr b="1" lang="en">
                <a:solidFill>
                  <a:srgbClr val="666666"/>
                </a:solidFill>
                <a:latin typeface="Open Sans"/>
                <a:ea typeface="Open Sans"/>
                <a:cs typeface="Open Sans"/>
                <a:sym typeface="Open Sans"/>
              </a:rPr>
              <a:t>Core Web Vitals</a:t>
            </a:r>
            <a:r>
              <a:rPr lang="en">
                <a:solidFill>
                  <a:srgbClr val="666666"/>
                </a:solidFill>
                <a:latin typeface="Open Sans"/>
                <a:ea typeface="Open Sans"/>
                <a:cs typeface="Open Sans"/>
                <a:sym typeface="Open Sans"/>
              </a:rPr>
              <a:t> to assess your prospect’s website.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The website section looks at:</a:t>
            </a:r>
            <a:endParaRPr>
              <a:solidFill>
                <a:srgbClr val="666666"/>
              </a:solidFill>
              <a:latin typeface="Open Sans"/>
              <a:ea typeface="Open Sans"/>
              <a:cs typeface="Open Sans"/>
              <a:sym typeface="Open Sans"/>
            </a:endParaRPr>
          </a:p>
          <a:p>
            <a:pPr indent="-317500" lvl="0" marL="457200" rtl="0" algn="l">
              <a:lnSpc>
                <a:spcPct val="115000"/>
              </a:lnSpc>
              <a:spcBef>
                <a:spcPts val="1000"/>
              </a:spcBef>
              <a:spcAft>
                <a:spcPts val="0"/>
              </a:spcAft>
              <a:buClr>
                <a:srgbClr val="666666"/>
              </a:buClr>
              <a:buSzPts val="1400"/>
              <a:buFont typeface="Open Sans"/>
              <a:buChar char="●"/>
            </a:pPr>
            <a:r>
              <a:rPr lang="en">
                <a:solidFill>
                  <a:srgbClr val="666666"/>
                </a:solidFill>
                <a:latin typeface="Open Sans"/>
                <a:ea typeface="Open Sans"/>
                <a:cs typeface="Open Sans"/>
                <a:sym typeface="Open Sans"/>
              </a:rPr>
              <a:t>Mobile responsiveness</a:t>
            </a:r>
            <a:endParaRPr>
              <a:solidFill>
                <a:srgbClr val="666666"/>
              </a:solidFill>
              <a:latin typeface="Open Sans"/>
              <a:ea typeface="Open Sans"/>
              <a:cs typeface="Open Sans"/>
              <a:sym typeface="Open Sans"/>
            </a:endParaRPr>
          </a:p>
          <a:p>
            <a:pPr indent="-317500" lvl="0" marL="457200" rtl="0" algn="l">
              <a:lnSpc>
                <a:spcPct val="115000"/>
              </a:lnSpc>
              <a:spcBef>
                <a:spcPts val="0"/>
              </a:spcBef>
              <a:spcAft>
                <a:spcPts val="0"/>
              </a:spcAft>
              <a:buClr>
                <a:srgbClr val="666666"/>
              </a:buClr>
              <a:buSzPts val="1400"/>
              <a:buFont typeface="Open Sans"/>
              <a:buChar char="●"/>
            </a:pPr>
            <a:r>
              <a:rPr lang="en">
                <a:solidFill>
                  <a:srgbClr val="666666"/>
                </a:solidFill>
                <a:latin typeface="Open Sans"/>
                <a:ea typeface="Open Sans"/>
                <a:cs typeface="Open Sans"/>
                <a:sym typeface="Open Sans"/>
              </a:rPr>
              <a:t>Desktop load speed</a:t>
            </a:r>
            <a:endParaRPr>
              <a:solidFill>
                <a:srgbClr val="666666"/>
              </a:solidFill>
              <a:latin typeface="Open Sans"/>
              <a:ea typeface="Open Sans"/>
              <a:cs typeface="Open Sans"/>
              <a:sym typeface="Open Sans"/>
            </a:endParaRPr>
          </a:p>
          <a:p>
            <a:pPr indent="-317500" lvl="0" marL="457200" rtl="0" algn="l">
              <a:lnSpc>
                <a:spcPct val="115000"/>
              </a:lnSpc>
              <a:spcBef>
                <a:spcPts val="0"/>
              </a:spcBef>
              <a:spcAft>
                <a:spcPts val="0"/>
              </a:spcAft>
              <a:buClr>
                <a:srgbClr val="666666"/>
              </a:buClr>
              <a:buSzPts val="1400"/>
              <a:buFont typeface="Open Sans"/>
              <a:buChar char="●"/>
            </a:pPr>
            <a:r>
              <a:rPr lang="en">
                <a:solidFill>
                  <a:srgbClr val="666666"/>
                </a:solidFill>
                <a:latin typeface="Open Sans"/>
                <a:ea typeface="Open Sans"/>
                <a:cs typeface="Open Sans"/>
                <a:sym typeface="Open Sans"/>
              </a:rPr>
              <a:t>Homepage content</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p:txBody>
      </p:sp>
      <p:pic>
        <p:nvPicPr>
          <p:cNvPr id="443" name="Google Shape;443;p73"/>
          <p:cNvPicPr preferRelativeResize="0"/>
          <p:nvPr/>
        </p:nvPicPr>
        <p:blipFill>
          <a:blip r:embed="rId3">
            <a:alphaModFix/>
          </a:blip>
          <a:stretch>
            <a:fillRect/>
          </a:stretch>
        </p:blipFill>
        <p:spPr>
          <a:xfrm>
            <a:off x="4217375" y="575450"/>
            <a:ext cx="4030200" cy="3992600"/>
          </a:xfrm>
          <a:prstGeom prst="rect">
            <a:avLst/>
          </a:prstGeom>
          <a:noFill/>
          <a:ln cap="flat" cmpd="sng" w="9525">
            <a:solidFill>
              <a:srgbClr val="EFEFEF"/>
            </a:solidFill>
            <a:prstDash val="solid"/>
            <a:round/>
            <a:headEnd len="sm" w="sm" type="none"/>
            <a:tailEnd len="sm" w="sm" type="none"/>
          </a:ln>
          <a:effectLst>
            <a:outerShdw blurRad="142875" rotWithShape="0" algn="bl" dir="3000000" dist="95250">
              <a:srgbClr val="535352">
                <a:alpha val="70000"/>
              </a:srgbClr>
            </a:outerShdw>
          </a:effectLst>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p74"/>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Website Grade Calculation</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449" name="Google Shape;449;p74"/>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450" name="Google Shape;450;p74"/>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Each grade in the Website section is determined by the percentile range your prospect falls into </a:t>
            </a:r>
            <a:r>
              <a:rPr lang="en">
                <a:solidFill>
                  <a:srgbClr val="666666"/>
                </a:solidFill>
                <a:latin typeface="Open Sans"/>
                <a:ea typeface="Open Sans"/>
                <a:cs typeface="Open Sans"/>
                <a:sym typeface="Open Sans"/>
              </a:rPr>
              <a:t>when compared to other businesses in the same industry</a:t>
            </a:r>
            <a:r>
              <a:rPr lang="en">
                <a:solidFill>
                  <a:srgbClr val="666666"/>
                </a:solidFill>
                <a:latin typeface="Open Sans"/>
                <a:ea typeface="Open Sans"/>
                <a:cs typeface="Open Sans"/>
                <a:sym typeface="Open Sans"/>
              </a:rPr>
              <a:t>. </a:t>
            </a:r>
            <a:endParaRPr>
              <a:solidFill>
                <a:srgbClr val="666666"/>
              </a:solidFill>
              <a:latin typeface="Open Sans"/>
              <a:ea typeface="Open Sans"/>
              <a:cs typeface="Open Sans"/>
              <a:sym typeface="Open Sans"/>
            </a:endParaRPr>
          </a:p>
        </p:txBody>
      </p:sp>
      <p:sp>
        <p:nvSpPr>
          <p:cNvPr id="451" name="Google Shape;451;p74"/>
          <p:cNvSpPr txBox="1"/>
          <p:nvPr/>
        </p:nvSpPr>
        <p:spPr>
          <a:xfrm>
            <a:off x="312438" y="4155825"/>
            <a:ext cx="8494800" cy="65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The sum of these scores is divided by the number of individual grades within the Website section. Finally, that score is converted back into a letter grade.</a:t>
            </a:r>
            <a:endParaRPr>
              <a:solidFill>
                <a:srgbClr val="666666"/>
              </a:solidFill>
              <a:latin typeface="Open Sans"/>
              <a:ea typeface="Open Sans"/>
              <a:cs typeface="Open Sans"/>
              <a:sym typeface="Open Sans"/>
            </a:endParaRPr>
          </a:p>
        </p:txBody>
      </p:sp>
      <p:sp>
        <p:nvSpPr>
          <p:cNvPr id="452" name="Google Shape;452;p74"/>
          <p:cNvSpPr txBox="1"/>
          <p:nvPr/>
        </p:nvSpPr>
        <p:spPr>
          <a:xfrm>
            <a:off x="312450" y="3270000"/>
            <a:ext cx="8494800" cy="730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To determine the overall Website grade, the individual sections are first converted into numerical scores:</a:t>
            </a:r>
            <a:endParaRPr>
              <a:solidFill>
                <a:srgbClr val="666666"/>
              </a:solidFill>
              <a:latin typeface="Open Sans"/>
              <a:ea typeface="Open Sans"/>
              <a:cs typeface="Open Sans"/>
              <a:sym typeface="Open Sans"/>
            </a:endParaRPr>
          </a:p>
        </p:txBody>
      </p:sp>
      <p:sp>
        <p:nvSpPr>
          <p:cNvPr id="453" name="Google Shape;453;p74"/>
          <p:cNvSpPr txBox="1"/>
          <p:nvPr/>
        </p:nvSpPr>
        <p:spPr>
          <a:xfrm>
            <a:off x="-12" y="3711650"/>
            <a:ext cx="9144000" cy="5079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a:solidFill>
                  <a:srgbClr val="666666"/>
                </a:solidFill>
                <a:latin typeface="Open Sans"/>
                <a:ea typeface="Open Sans"/>
                <a:cs typeface="Open Sans"/>
                <a:sym typeface="Open Sans"/>
              </a:rPr>
              <a:t>A=4 | B=3 | C=2 | D=1 | F=0</a:t>
            </a:r>
            <a:endParaRPr>
              <a:solidFill>
                <a:srgbClr val="666666"/>
              </a:solidFill>
              <a:latin typeface="Open Sans"/>
              <a:ea typeface="Open Sans"/>
              <a:cs typeface="Open Sans"/>
              <a:sym typeface="Open Sans"/>
            </a:endParaRPr>
          </a:p>
        </p:txBody>
      </p:sp>
      <p:pic>
        <p:nvPicPr>
          <p:cNvPr id="454" name="Google Shape;454;p74"/>
          <p:cNvPicPr preferRelativeResize="0"/>
          <p:nvPr/>
        </p:nvPicPr>
        <p:blipFill>
          <a:blip r:embed="rId3">
            <a:alphaModFix/>
          </a:blip>
          <a:stretch>
            <a:fillRect/>
          </a:stretch>
        </p:blipFill>
        <p:spPr>
          <a:xfrm>
            <a:off x="1964275" y="2193075"/>
            <a:ext cx="5191125" cy="8382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sp>
        <p:nvSpPr>
          <p:cNvPr id="459" name="Google Shape;459;p75"/>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Website Performance Metrics</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460" name="Google Shape;460;p75"/>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461" name="Google Shape;461;p75"/>
          <p:cNvSpPr txBox="1"/>
          <p:nvPr/>
        </p:nvSpPr>
        <p:spPr>
          <a:xfrm>
            <a:off x="312450" y="1081050"/>
            <a:ext cx="8426100" cy="1490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Your prospect’s website loading speed is critical. There are a variety of factors that affect this performance.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1000"/>
              </a:spcAft>
              <a:buNone/>
            </a:pPr>
            <a:r>
              <a:rPr lang="en">
                <a:solidFill>
                  <a:srgbClr val="666666"/>
                </a:solidFill>
                <a:latin typeface="Open Sans"/>
                <a:ea typeface="Open Sans"/>
                <a:cs typeface="Open Sans"/>
                <a:sym typeface="Open Sans"/>
              </a:rPr>
              <a:t>Using PageSpeed Insights, we assess whether your prospect’s website meets Google’s expectations for page speed. We then display recommendations for issues to fix.</a:t>
            </a:r>
            <a:endParaRPr sz="1600">
              <a:solidFill>
                <a:srgbClr val="666666"/>
              </a:solidFill>
              <a:latin typeface="Open Sans"/>
              <a:ea typeface="Open Sans"/>
              <a:cs typeface="Open Sans"/>
              <a:sym typeface="Open Sans"/>
            </a:endParaRPr>
          </a:p>
        </p:txBody>
      </p:sp>
      <p:pic>
        <p:nvPicPr>
          <p:cNvPr id="462" name="Google Shape;462;p75"/>
          <p:cNvPicPr preferRelativeResize="0"/>
          <p:nvPr/>
        </p:nvPicPr>
        <p:blipFill>
          <a:blip r:embed="rId3">
            <a:alphaModFix/>
          </a:blip>
          <a:stretch>
            <a:fillRect/>
          </a:stretch>
        </p:blipFill>
        <p:spPr>
          <a:xfrm>
            <a:off x="5555100" y="2571749"/>
            <a:ext cx="3252150" cy="1677700"/>
          </a:xfrm>
          <a:prstGeom prst="rect">
            <a:avLst/>
          </a:prstGeom>
          <a:noFill/>
          <a:ln cap="flat" cmpd="sng" w="9525">
            <a:solidFill>
              <a:srgbClr val="EFEFEF"/>
            </a:solidFill>
            <a:prstDash val="solid"/>
            <a:round/>
            <a:headEnd len="sm" w="sm" type="none"/>
            <a:tailEnd len="sm" w="sm" type="none"/>
          </a:ln>
          <a:effectLst>
            <a:outerShdw blurRad="142875" rotWithShape="0" algn="bl" dir="3000000" dist="95250">
              <a:srgbClr val="535352">
                <a:alpha val="70000"/>
              </a:srgbClr>
            </a:outerShdw>
          </a:effectLst>
        </p:spPr>
      </p:pic>
      <p:sp>
        <p:nvSpPr>
          <p:cNvPr id="463" name="Google Shape;463;p75"/>
          <p:cNvSpPr txBox="1"/>
          <p:nvPr/>
        </p:nvSpPr>
        <p:spPr>
          <a:xfrm>
            <a:off x="312450" y="2571750"/>
            <a:ext cx="4850100" cy="2295600"/>
          </a:xfrm>
          <a:prstGeom prst="rect">
            <a:avLst/>
          </a:prstGeom>
          <a:noFill/>
          <a:ln>
            <a:noFill/>
          </a:ln>
        </p:spPr>
        <p:txBody>
          <a:bodyPr anchorCtr="0" anchor="t" bIns="91425" lIns="91425" spcFirstLastPara="1" rIns="91425" wrap="square" tIns="91425">
            <a:noAutofit/>
          </a:bodyPr>
          <a:lstStyle/>
          <a:p>
            <a:pPr indent="-304800" lvl="0" marL="457200" rtl="0" algn="l">
              <a:lnSpc>
                <a:spcPct val="115000"/>
              </a:lnSpc>
              <a:spcBef>
                <a:spcPts val="0"/>
              </a:spcBef>
              <a:spcAft>
                <a:spcPts val="0"/>
              </a:spcAft>
              <a:buClr>
                <a:srgbClr val="666666"/>
              </a:buClr>
              <a:buSzPts val="1200"/>
              <a:buFont typeface="Open Sans"/>
              <a:buChar char="●"/>
            </a:pPr>
            <a:r>
              <a:rPr b="1" lang="en" sz="1200">
                <a:solidFill>
                  <a:srgbClr val="666666"/>
                </a:solidFill>
                <a:latin typeface="Open Sans"/>
                <a:ea typeface="Open Sans"/>
                <a:cs typeface="Open Sans"/>
                <a:sym typeface="Open Sans"/>
              </a:rPr>
              <a:t>Should Fix</a:t>
            </a:r>
            <a:r>
              <a:rPr lang="en" sz="1200">
                <a:solidFill>
                  <a:srgbClr val="666666"/>
                </a:solidFill>
                <a:latin typeface="Open Sans"/>
                <a:ea typeface="Open Sans"/>
                <a:cs typeface="Open Sans"/>
                <a:sym typeface="Open Sans"/>
              </a:rPr>
              <a:t>: Rules that failed PageSpeed Insight’s tests. </a:t>
            </a:r>
            <a:endParaRPr sz="1200">
              <a:solidFill>
                <a:srgbClr val="666666"/>
              </a:solidFill>
              <a:latin typeface="Open Sans"/>
              <a:ea typeface="Open Sans"/>
              <a:cs typeface="Open Sans"/>
              <a:sym typeface="Open Sans"/>
            </a:endParaRPr>
          </a:p>
          <a:p>
            <a:pPr indent="0" lvl="0" marL="457200" rtl="0" algn="l">
              <a:lnSpc>
                <a:spcPct val="115000"/>
              </a:lnSpc>
              <a:spcBef>
                <a:spcPts val="0"/>
              </a:spcBef>
              <a:spcAft>
                <a:spcPts val="0"/>
              </a:spcAft>
              <a:buNone/>
            </a:pPr>
            <a:r>
              <a:rPr lang="en" sz="1200">
                <a:solidFill>
                  <a:srgbClr val="666666"/>
                </a:solidFill>
                <a:latin typeface="Open Sans"/>
                <a:ea typeface="Open Sans"/>
                <a:cs typeface="Open Sans"/>
                <a:sym typeface="Open Sans"/>
              </a:rPr>
              <a:t>You should fix these immediately. </a:t>
            </a:r>
            <a:endParaRPr sz="1200">
              <a:solidFill>
                <a:srgbClr val="666666"/>
              </a:solidFill>
              <a:latin typeface="Open Sans"/>
              <a:ea typeface="Open Sans"/>
              <a:cs typeface="Open Sans"/>
              <a:sym typeface="Open Sans"/>
            </a:endParaRPr>
          </a:p>
          <a:p>
            <a:pPr indent="-304800" lvl="0" marL="457200" rtl="0" algn="l">
              <a:lnSpc>
                <a:spcPct val="115000"/>
              </a:lnSpc>
              <a:spcBef>
                <a:spcPts val="1000"/>
              </a:spcBef>
              <a:spcAft>
                <a:spcPts val="0"/>
              </a:spcAft>
              <a:buClr>
                <a:srgbClr val="666666"/>
              </a:buClr>
              <a:buSzPts val="1200"/>
              <a:buFont typeface="Open Sans"/>
              <a:buChar char="●"/>
            </a:pPr>
            <a:r>
              <a:rPr b="1" lang="en" sz="1200">
                <a:solidFill>
                  <a:srgbClr val="666666"/>
                </a:solidFill>
                <a:latin typeface="Open Sans"/>
                <a:ea typeface="Open Sans"/>
                <a:cs typeface="Open Sans"/>
                <a:sym typeface="Open Sans"/>
              </a:rPr>
              <a:t>Consider Fixing</a:t>
            </a:r>
            <a:r>
              <a:rPr lang="en" sz="1200">
                <a:solidFill>
                  <a:srgbClr val="666666"/>
                </a:solidFill>
                <a:latin typeface="Open Sans"/>
                <a:ea typeface="Open Sans"/>
                <a:cs typeface="Open Sans"/>
                <a:sym typeface="Open Sans"/>
              </a:rPr>
              <a:t>: Rules that passed PageSpeed Insight’s tests, but could use improvement. You might consider fixing these issues, but they’re not necessarily critical.</a:t>
            </a:r>
            <a:endParaRPr sz="1200">
              <a:solidFill>
                <a:srgbClr val="666666"/>
              </a:solidFill>
              <a:latin typeface="Open Sans"/>
              <a:ea typeface="Open Sans"/>
              <a:cs typeface="Open Sans"/>
              <a:sym typeface="Open Sans"/>
            </a:endParaRPr>
          </a:p>
          <a:p>
            <a:pPr indent="-304800" lvl="0" marL="457200" rtl="0" algn="l">
              <a:lnSpc>
                <a:spcPct val="115000"/>
              </a:lnSpc>
              <a:spcBef>
                <a:spcPts val="1000"/>
              </a:spcBef>
              <a:spcAft>
                <a:spcPts val="1000"/>
              </a:spcAft>
              <a:buClr>
                <a:srgbClr val="666666"/>
              </a:buClr>
              <a:buSzPts val="1200"/>
              <a:buFont typeface="Open Sans"/>
              <a:buChar char="●"/>
            </a:pPr>
            <a:r>
              <a:rPr b="1" lang="en" sz="1200">
                <a:solidFill>
                  <a:srgbClr val="666666"/>
                </a:solidFill>
                <a:latin typeface="Open Sans"/>
                <a:ea typeface="Open Sans"/>
                <a:cs typeface="Open Sans"/>
                <a:sym typeface="Open Sans"/>
              </a:rPr>
              <a:t>Passed Rules</a:t>
            </a:r>
            <a:r>
              <a:rPr lang="en" sz="1200">
                <a:solidFill>
                  <a:srgbClr val="666666"/>
                </a:solidFill>
                <a:latin typeface="Open Sans"/>
                <a:ea typeface="Open Sans"/>
                <a:cs typeface="Open Sans"/>
                <a:sym typeface="Open Sans"/>
              </a:rPr>
              <a:t>: Rules that passed PageSpeed Insight’s tests. </a:t>
            </a:r>
            <a:endParaRPr sz="120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7" name="Shape 467"/>
        <p:cNvGrpSpPr/>
        <p:nvPr/>
      </p:nvGrpSpPr>
      <p:grpSpPr>
        <a:xfrm>
          <a:off x="0" y="0"/>
          <a:ext cx="0" cy="0"/>
          <a:chOff x="0" y="0"/>
          <a:chExt cx="0" cy="0"/>
        </a:xfrm>
      </p:grpSpPr>
      <p:sp>
        <p:nvSpPr>
          <p:cNvPr id="468" name="Google Shape;468;p76"/>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Website Performance Metrics</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469" name="Google Shape;469;p76"/>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470" name="Google Shape;470;p76"/>
          <p:cNvSpPr txBox="1"/>
          <p:nvPr/>
        </p:nvSpPr>
        <p:spPr>
          <a:xfrm>
            <a:off x="312450" y="1081050"/>
            <a:ext cx="8426100" cy="3980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The Snapshot Report assesses ten speed metrics in total:</a:t>
            </a:r>
            <a:endParaRPr>
              <a:solidFill>
                <a:srgbClr val="666666"/>
              </a:solidFill>
              <a:latin typeface="Open Sans"/>
              <a:ea typeface="Open Sans"/>
              <a:cs typeface="Open Sans"/>
              <a:sym typeface="Open Sans"/>
            </a:endParaRPr>
          </a:p>
          <a:p>
            <a:pPr indent="-304800" lvl="0" marL="457200" rtl="0" algn="l">
              <a:lnSpc>
                <a:spcPct val="100000"/>
              </a:lnSpc>
              <a:spcBef>
                <a:spcPts val="1000"/>
              </a:spcBef>
              <a:spcAft>
                <a:spcPts val="0"/>
              </a:spcAft>
              <a:buClr>
                <a:srgbClr val="666666"/>
              </a:buClr>
              <a:buSzPts val="1200"/>
              <a:buFont typeface="Open Sans"/>
              <a:buChar char="●"/>
            </a:pPr>
            <a:r>
              <a:rPr b="1" lang="en" sz="1200">
                <a:solidFill>
                  <a:srgbClr val="666666"/>
                </a:solidFill>
                <a:latin typeface="Open Sans"/>
                <a:ea typeface="Open Sans"/>
                <a:cs typeface="Open Sans"/>
                <a:sym typeface="Open Sans"/>
              </a:rPr>
              <a:t>Eliminate Render-Blocking JavaScript and CSS in Above-the-Fold Content:</a:t>
            </a:r>
            <a:r>
              <a:rPr lang="en" sz="1200">
                <a:solidFill>
                  <a:srgbClr val="666666"/>
                </a:solidFill>
                <a:latin typeface="Open Sans"/>
                <a:ea typeface="Open Sans"/>
                <a:cs typeface="Open Sans"/>
                <a:sym typeface="Open Sans"/>
              </a:rPr>
              <a:t> When a page includes render blocking external stylesheets, which delays the time to first render.</a:t>
            </a:r>
            <a:endParaRPr sz="1200">
              <a:solidFill>
                <a:srgbClr val="666666"/>
              </a:solidFill>
              <a:latin typeface="Open Sans"/>
              <a:ea typeface="Open Sans"/>
              <a:cs typeface="Open Sans"/>
              <a:sym typeface="Open Sans"/>
            </a:endParaRPr>
          </a:p>
          <a:p>
            <a:pPr indent="-304800" lvl="0" marL="457200" rtl="0" algn="l">
              <a:lnSpc>
                <a:spcPct val="100000"/>
              </a:lnSpc>
              <a:spcBef>
                <a:spcPts val="500"/>
              </a:spcBef>
              <a:spcAft>
                <a:spcPts val="0"/>
              </a:spcAft>
              <a:buClr>
                <a:srgbClr val="666666"/>
              </a:buClr>
              <a:buSzPts val="1200"/>
              <a:buFont typeface="Open Sans"/>
              <a:buChar char="●"/>
            </a:pPr>
            <a:r>
              <a:rPr b="1" lang="en" sz="1200">
                <a:solidFill>
                  <a:srgbClr val="666666"/>
                </a:solidFill>
                <a:latin typeface="Open Sans"/>
                <a:ea typeface="Open Sans"/>
                <a:cs typeface="Open Sans"/>
                <a:sym typeface="Open Sans"/>
              </a:rPr>
              <a:t>Leverage Browser Caching</a:t>
            </a:r>
            <a:r>
              <a:rPr lang="en" sz="1200">
                <a:solidFill>
                  <a:srgbClr val="666666"/>
                </a:solidFill>
                <a:latin typeface="Open Sans"/>
                <a:ea typeface="Open Sans"/>
                <a:cs typeface="Open Sans"/>
                <a:sym typeface="Open Sans"/>
              </a:rPr>
              <a:t>: When the response from your prospect’s server does not include caching headers or if the resources are specified to be cached for only a short time.</a:t>
            </a:r>
            <a:endParaRPr sz="1200">
              <a:solidFill>
                <a:srgbClr val="666666"/>
              </a:solidFill>
              <a:latin typeface="Open Sans"/>
              <a:ea typeface="Open Sans"/>
              <a:cs typeface="Open Sans"/>
              <a:sym typeface="Open Sans"/>
            </a:endParaRPr>
          </a:p>
          <a:p>
            <a:pPr indent="-304800" lvl="0" marL="457200" rtl="0" algn="l">
              <a:lnSpc>
                <a:spcPct val="100000"/>
              </a:lnSpc>
              <a:spcBef>
                <a:spcPts val="500"/>
              </a:spcBef>
              <a:spcAft>
                <a:spcPts val="0"/>
              </a:spcAft>
              <a:buClr>
                <a:srgbClr val="666666"/>
              </a:buClr>
              <a:buSzPts val="1200"/>
              <a:buFont typeface="Open Sans"/>
              <a:buChar char="●"/>
            </a:pPr>
            <a:r>
              <a:rPr b="1" lang="en" sz="1200">
                <a:solidFill>
                  <a:srgbClr val="666666"/>
                </a:solidFill>
                <a:latin typeface="Open Sans"/>
                <a:ea typeface="Open Sans"/>
                <a:cs typeface="Open Sans"/>
                <a:sym typeface="Open Sans"/>
              </a:rPr>
              <a:t>Optimize Images</a:t>
            </a:r>
            <a:r>
              <a:rPr lang="en" sz="1200">
                <a:solidFill>
                  <a:srgbClr val="666666"/>
                </a:solidFill>
                <a:latin typeface="Open Sans"/>
                <a:ea typeface="Open Sans"/>
                <a:cs typeface="Open Sans"/>
                <a:sym typeface="Open Sans"/>
              </a:rPr>
              <a:t>: When the images on the page can be optimized to reduce their file size without significantly impacting their visual quality.</a:t>
            </a:r>
            <a:endParaRPr sz="1200">
              <a:solidFill>
                <a:srgbClr val="666666"/>
              </a:solidFill>
              <a:latin typeface="Open Sans"/>
              <a:ea typeface="Open Sans"/>
              <a:cs typeface="Open Sans"/>
              <a:sym typeface="Open Sans"/>
            </a:endParaRPr>
          </a:p>
          <a:p>
            <a:pPr indent="-304800" lvl="0" marL="457200" rtl="0" algn="l">
              <a:lnSpc>
                <a:spcPct val="100000"/>
              </a:lnSpc>
              <a:spcBef>
                <a:spcPts val="500"/>
              </a:spcBef>
              <a:spcAft>
                <a:spcPts val="0"/>
              </a:spcAft>
              <a:buClr>
                <a:srgbClr val="666666"/>
              </a:buClr>
              <a:buSzPts val="1200"/>
              <a:buFont typeface="Open Sans"/>
              <a:buChar char="●"/>
            </a:pPr>
            <a:r>
              <a:rPr b="1" lang="en" sz="1200">
                <a:solidFill>
                  <a:srgbClr val="666666"/>
                </a:solidFill>
                <a:latin typeface="Open Sans"/>
                <a:ea typeface="Open Sans"/>
                <a:cs typeface="Open Sans"/>
                <a:sym typeface="Open Sans"/>
              </a:rPr>
              <a:t>Minify HTML</a:t>
            </a:r>
            <a:r>
              <a:rPr lang="en" sz="1200">
                <a:solidFill>
                  <a:srgbClr val="666666"/>
                </a:solidFill>
                <a:latin typeface="Open Sans"/>
                <a:ea typeface="Open Sans"/>
                <a:cs typeface="Open Sans"/>
                <a:sym typeface="Open Sans"/>
              </a:rPr>
              <a:t>: When the size of one of your prospect’s resources could be reduced through minification.</a:t>
            </a:r>
            <a:endParaRPr sz="1200">
              <a:solidFill>
                <a:srgbClr val="666666"/>
              </a:solidFill>
              <a:latin typeface="Open Sans"/>
              <a:ea typeface="Open Sans"/>
              <a:cs typeface="Open Sans"/>
              <a:sym typeface="Open Sans"/>
            </a:endParaRPr>
          </a:p>
          <a:p>
            <a:pPr indent="-304800" lvl="0" marL="457200" rtl="0" algn="l">
              <a:lnSpc>
                <a:spcPct val="100000"/>
              </a:lnSpc>
              <a:spcBef>
                <a:spcPts val="500"/>
              </a:spcBef>
              <a:spcAft>
                <a:spcPts val="0"/>
              </a:spcAft>
              <a:buClr>
                <a:srgbClr val="666666"/>
              </a:buClr>
              <a:buSzPts val="1200"/>
              <a:buFont typeface="Open Sans"/>
              <a:buChar char="●"/>
            </a:pPr>
            <a:r>
              <a:rPr b="1" lang="en" sz="1200">
                <a:solidFill>
                  <a:srgbClr val="666666"/>
                </a:solidFill>
                <a:latin typeface="Open Sans"/>
                <a:ea typeface="Open Sans"/>
                <a:cs typeface="Open Sans"/>
                <a:sym typeface="Open Sans"/>
              </a:rPr>
              <a:t>Enable Compression</a:t>
            </a:r>
            <a:r>
              <a:rPr lang="en" sz="1200">
                <a:solidFill>
                  <a:srgbClr val="666666"/>
                </a:solidFill>
                <a:latin typeface="Open Sans"/>
                <a:ea typeface="Open Sans"/>
                <a:cs typeface="Open Sans"/>
                <a:sym typeface="Open Sans"/>
              </a:rPr>
              <a:t>: When compressible resources were served without gzip compression.</a:t>
            </a:r>
            <a:endParaRPr sz="1200">
              <a:solidFill>
                <a:srgbClr val="666666"/>
              </a:solidFill>
              <a:latin typeface="Open Sans"/>
              <a:ea typeface="Open Sans"/>
              <a:cs typeface="Open Sans"/>
              <a:sym typeface="Open Sans"/>
            </a:endParaRPr>
          </a:p>
          <a:p>
            <a:pPr indent="-304800" lvl="0" marL="457200" rtl="0" algn="l">
              <a:lnSpc>
                <a:spcPct val="100000"/>
              </a:lnSpc>
              <a:spcBef>
                <a:spcPts val="500"/>
              </a:spcBef>
              <a:spcAft>
                <a:spcPts val="0"/>
              </a:spcAft>
              <a:buClr>
                <a:srgbClr val="666666"/>
              </a:buClr>
              <a:buSzPts val="1200"/>
              <a:buFont typeface="Open Sans"/>
              <a:buChar char="●"/>
            </a:pPr>
            <a:r>
              <a:rPr b="1" lang="en" sz="1200">
                <a:solidFill>
                  <a:srgbClr val="666666"/>
                </a:solidFill>
                <a:latin typeface="Open Sans"/>
                <a:ea typeface="Open Sans"/>
                <a:cs typeface="Open Sans"/>
                <a:sym typeface="Open Sans"/>
              </a:rPr>
              <a:t>Minify CSS</a:t>
            </a:r>
            <a:r>
              <a:rPr lang="en" sz="1200">
                <a:solidFill>
                  <a:srgbClr val="666666"/>
                </a:solidFill>
                <a:latin typeface="Open Sans"/>
                <a:ea typeface="Open Sans"/>
                <a:cs typeface="Open Sans"/>
                <a:sym typeface="Open Sans"/>
              </a:rPr>
              <a:t>: When the size of CSS could be reduced through minification.</a:t>
            </a:r>
            <a:endParaRPr sz="1200">
              <a:solidFill>
                <a:srgbClr val="666666"/>
              </a:solidFill>
              <a:latin typeface="Open Sans"/>
              <a:ea typeface="Open Sans"/>
              <a:cs typeface="Open Sans"/>
              <a:sym typeface="Open Sans"/>
            </a:endParaRPr>
          </a:p>
          <a:p>
            <a:pPr indent="-304800" lvl="0" marL="457200" rtl="0" algn="l">
              <a:lnSpc>
                <a:spcPct val="100000"/>
              </a:lnSpc>
              <a:spcBef>
                <a:spcPts val="500"/>
              </a:spcBef>
              <a:spcAft>
                <a:spcPts val="0"/>
              </a:spcAft>
              <a:buClr>
                <a:srgbClr val="666666"/>
              </a:buClr>
              <a:buSzPts val="1200"/>
              <a:buFont typeface="Open Sans"/>
              <a:buChar char="●"/>
            </a:pPr>
            <a:r>
              <a:rPr b="1" lang="en" sz="1200">
                <a:solidFill>
                  <a:srgbClr val="666666"/>
                </a:solidFill>
                <a:latin typeface="Open Sans"/>
                <a:ea typeface="Open Sans"/>
                <a:cs typeface="Open Sans"/>
                <a:sym typeface="Open Sans"/>
              </a:rPr>
              <a:t>Minify JavaScript</a:t>
            </a:r>
            <a:r>
              <a:rPr lang="en" sz="1200">
                <a:solidFill>
                  <a:srgbClr val="666666"/>
                </a:solidFill>
                <a:latin typeface="Open Sans"/>
                <a:ea typeface="Open Sans"/>
                <a:cs typeface="Open Sans"/>
                <a:sym typeface="Open Sans"/>
              </a:rPr>
              <a:t>: When the size of JavaScript could be reduced through minification.</a:t>
            </a:r>
            <a:endParaRPr sz="1200">
              <a:solidFill>
                <a:srgbClr val="666666"/>
              </a:solidFill>
              <a:latin typeface="Open Sans"/>
              <a:ea typeface="Open Sans"/>
              <a:cs typeface="Open Sans"/>
              <a:sym typeface="Open Sans"/>
            </a:endParaRPr>
          </a:p>
          <a:p>
            <a:pPr indent="-304800" lvl="0" marL="457200" rtl="0" algn="l">
              <a:lnSpc>
                <a:spcPct val="100000"/>
              </a:lnSpc>
              <a:spcBef>
                <a:spcPts val="500"/>
              </a:spcBef>
              <a:spcAft>
                <a:spcPts val="0"/>
              </a:spcAft>
              <a:buClr>
                <a:srgbClr val="666666"/>
              </a:buClr>
              <a:buSzPts val="1200"/>
              <a:buFont typeface="Open Sans"/>
              <a:buChar char="●"/>
            </a:pPr>
            <a:r>
              <a:rPr b="1" lang="en" sz="1200">
                <a:solidFill>
                  <a:srgbClr val="666666"/>
                </a:solidFill>
                <a:latin typeface="Open Sans"/>
                <a:ea typeface="Open Sans"/>
                <a:cs typeface="Open Sans"/>
                <a:sym typeface="Open Sans"/>
              </a:rPr>
              <a:t>Reduce Server Response Time:</a:t>
            </a:r>
            <a:r>
              <a:rPr lang="en" sz="1200">
                <a:solidFill>
                  <a:srgbClr val="666666"/>
                </a:solidFill>
                <a:latin typeface="Open Sans"/>
                <a:ea typeface="Open Sans"/>
                <a:cs typeface="Open Sans"/>
                <a:sym typeface="Open Sans"/>
              </a:rPr>
              <a:t> When your prospect’s server response time is above 200 ms.</a:t>
            </a:r>
            <a:endParaRPr sz="1200">
              <a:solidFill>
                <a:srgbClr val="666666"/>
              </a:solidFill>
              <a:latin typeface="Open Sans"/>
              <a:ea typeface="Open Sans"/>
              <a:cs typeface="Open Sans"/>
              <a:sym typeface="Open Sans"/>
            </a:endParaRPr>
          </a:p>
          <a:p>
            <a:pPr indent="-304800" lvl="0" marL="457200" rtl="0" algn="l">
              <a:lnSpc>
                <a:spcPct val="100000"/>
              </a:lnSpc>
              <a:spcBef>
                <a:spcPts val="500"/>
              </a:spcBef>
              <a:spcAft>
                <a:spcPts val="0"/>
              </a:spcAft>
              <a:buClr>
                <a:srgbClr val="666666"/>
              </a:buClr>
              <a:buSzPts val="1200"/>
              <a:buFont typeface="Open Sans"/>
              <a:buChar char="●"/>
            </a:pPr>
            <a:r>
              <a:rPr b="1" lang="en" sz="1200">
                <a:solidFill>
                  <a:srgbClr val="666666"/>
                </a:solidFill>
                <a:latin typeface="Open Sans"/>
                <a:ea typeface="Open Sans"/>
                <a:cs typeface="Open Sans"/>
                <a:sym typeface="Open Sans"/>
              </a:rPr>
              <a:t>Avoid Landing Page Redirects</a:t>
            </a:r>
            <a:r>
              <a:rPr lang="en" sz="1200">
                <a:solidFill>
                  <a:srgbClr val="666666"/>
                </a:solidFill>
                <a:latin typeface="Open Sans"/>
                <a:ea typeface="Open Sans"/>
                <a:cs typeface="Open Sans"/>
                <a:sym typeface="Open Sans"/>
              </a:rPr>
              <a:t>: When you have more than one redirect from the given URL to the final landing page.</a:t>
            </a:r>
            <a:endParaRPr sz="1200">
              <a:solidFill>
                <a:srgbClr val="666666"/>
              </a:solidFill>
              <a:latin typeface="Open Sans"/>
              <a:ea typeface="Open Sans"/>
              <a:cs typeface="Open Sans"/>
              <a:sym typeface="Open Sans"/>
            </a:endParaRPr>
          </a:p>
          <a:p>
            <a:pPr indent="-304800" lvl="0" marL="457200" rtl="0" algn="l">
              <a:lnSpc>
                <a:spcPct val="100000"/>
              </a:lnSpc>
              <a:spcBef>
                <a:spcPts val="500"/>
              </a:spcBef>
              <a:spcAft>
                <a:spcPts val="0"/>
              </a:spcAft>
              <a:buClr>
                <a:srgbClr val="666666"/>
              </a:buClr>
              <a:buSzPts val="1200"/>
              <a:buFont typeface="Open Sans"/>
              <a:buChar char="●"/>
            </a:pPr>
            <a:r>
              <a:rPr b="1" lang="en" sz="1200">
                <a:solidFill>
                  <a:srgbClr val="666666"/>
                </a:solidFill>
                <a:latin typeface="Open Sans"/>
                <a:ea typeface="Open Sans"/>
                <a:cs typeface="Open Sans"/>
                <a:sym typeface="Open Sans"/>
              </a:rPr>
              <a:t>Prioritize Visible Content</a:t>
            </a:r>
            <a:r>
              <a:rPr lang="en" sz="1200">
                <a:solidFill>
                  <a:srgbClr val="666666"/>
                </a:solidFill>
                <a:latin typeface="Open Sans"/>
                <a:ea typeface="Open Sans"/>
                <a:cs typeface="Open Sans"/>
                <a:sym typeface="Open Sans"/>
              </a:rPr>
              <a:t>: When additional network round trips are required to render the above the fold content of the page.</a:t>
            </a:r>
            <a:endParaRPr sz="1200">
              <a:solidFill>
                <a:srgbClr val="666666"/>
              </a:solidFill>
              <a:latin typeface="Open Sans"/>
              <a:ea typeface="Open Sans"/>
              <a:cs typeface="Open Sans"/>
              <a:sym typeface="Open Sans"/>
            </a:endParaRPr>
          </a:p>
          <a:p>
            <a:pPr indent="0" lvl="0" marL="0" rtl="0" algn="l">
              <a:lnSpc>
                <a:spcPct val="115000"/>
              </a:lnSpc>
              <a:spcBef>
                <a:spcPts val="50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50"/>
          <p:cNvSpPr txBox="1"/>
          <p:nvPr/>
        </p:nvSpPr>
        <p:spPr>
          <a:xfrm>
            <a:off x="312450" y="403075"/>
            <a:ext cx="5630700" cy="126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Benefits</a:t>
            </a:r>
            <a:endParaRPr sz="3000">
              <a:solidFill>
                <a:srgbClr val="434343"/>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246" name="Google Shape;246;p50"/>
          <p:cNvSpPr txBox="1"/>
          <p:nvPr/>
        </p:nvSpPr>
        <p:spPr>
          <a:xfrm>
            <a:off x="312450" y="1233450"/>
            <a:ext cx="5565900" cy="36339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
                <a:solidFill>
                  <a:srgbClr val="666666"/>
                </a:solidFill>
                <a:latin typeface="Open Sans"/>
                <a:ea typeface="Open Sans"/>
                <a:cs typeface="Open Sans"/>
                <a:sym typeface="Open Sans"/>
              </a:rPr>
              <a:t>The Snapshot Report equips you to:</a:t>
            </a:r>
            <a:endParaRPr>
              <a:solidFill>
                <a:srgbClr val="666666"/>
              </a:solidFill>
              <a:latin typeface="Open Sans"/>
              <a:ea typeface="Open Sans"/>
              <a:cs typeface="Open Sans"/>
              <a:sym typeface="Open Sans"/>
            </a:endParaRPr>
          </a:p>
          <a:p>
            <a:pPr indent="-317500" lvl="0" marL="457200" rtl="0" algn="l">
              <a:lnSpc>
                <a:spcPct val="150000"/>
              </a:lnSpc>
              <a:spcBef>
                <a:spcPts val="1000"/>
              </a:spcBef>
              <a:spcAft>
                <a:spcPts val="0"/>
              </a:spcAft>
              <a:buClr>
                <a:srgbClr val="666666"/>
              </a:buClr>
              <a:buSzPts val="1400"/>
              <a:buFont typeface="Open Sans"/>
              <a:buChar char="●"/>
            </a:pPr>
            <a:r>
              <a:rPr lang="en">
                <a:solidFill>
                  <a:srgbClr val="666666"/>
                </a:solidFill>
                <a:latin typeface="Open Sans"/>
                <a:ea typeface="Open Sans"/>
                <a:cs typeface="Open Sans"/>
                <a:sym typeface="Open Sans"/>
              </a:rPr>
              <a:t>Uncover a business’s hidden marketing needs</a:t>
            </a:r>
            <a:endParaRPr>
              <a:solidFill>
                <a:srgbClr val="666666"/>
              </a:solidFill>
              <a:latin typeface="Open Sans"/>
              <a:ea typeface="Open Sans"/>
              <a:cs typeface="Open Sans"/>
              <a:sym typeface="Open Sans"/>
            </a:endParaRPr>
          </a:p>
          <a:p>
            <a:pPr indent="-317500" lvl="0" marL="457200" rtl="0" algn="l">
              <a:lnSpc>
                <a:spcPct val="150000"/>
              </a:lnSpc>
              <a:spcBef>
                <a:spcPts val="0"/>
              </a:spcBef>
              <a:spcAft>
                <a:spcPts val="0"/>
              </a:spcAft>
              <a:buClr>
                <a:srgbClr val="666666"/>
              </a:buClr>
              <a:buSzPts val="1400"/>
              <a:buFont typeface="Open Sans"/>
              <a:buChar char="●"/>
            </a:pPr>
            <a:r>
              <a:rPr lang="en">
                <a:solidFill>
                  <a:srgbClr val="666666"/>
                </a:solidFill>
                <a:latin typeface="Open Sans"/>
                <a:ea typeface="Open Sans"/>
                <a:cs typeface="Open Sans"/>
                <a:sym typeface="Open Sans"/>
              </a:rPr>
              <a:t>Identify hot leads with instant notifications</a:t>
            </a:r>
            <a:endParaRPr>
              <a:solidFill>
                <a:srgbClr val="666666"/>
              </a:solidFill>
              <a:latin typeface="Open Sans"/>
              <a:ea typeface="Open Sans"/>
              <a:cs typeface="Open Sans"/>
              <a:sym typeface="Open Sans"/>
            </a:endParaRPr>
          </a:p>
          <a:p>
            <a:pPr indent="-317500" lvl="0" marL="457200" rtl="0" algn="l">
              <a:lnSpc>
                <a:spcPct val="150000"/>
              </a:lnSpc>
              <a:spcBef>
                <a:spcPts val="0"/>
              </a:spcBef>
              <a:spcAft>
                <a:spcPts val="0"/>
              </a:spcAft>
              <a:buClr>
                <a:srgbClr val="666666"/>
              </a:buClr>
              <a:buSzPts val="1400"/>
              <a:buFont typeface="Open Sans"/>
              <a:buChar char="●"/>
            </a:pPr>
            <a:r>
              <a:rPr lang="en">
                <a:solidFill>
                  <a:srgbClr val="666666"/>
                </a:solidFill>
                <a:latin typeface="Open Sans"/>
                <a:ea typeface="Open Sans"/>
                <a:cs typeface="Open Sans"/>
                <a:sym typeface="Open Sans"/>
              </a:rPr>
              <a:t>Engage prospects in conversation</a:t>
            </a:r>
            <a:endParaRPr>
              <a:solidFill>
                <a:srgbClr val="666666"/>
              </a:solidFill>
              <a:latin typeface="Open Sans"/>
              <a:ea typeface="Open Sans"/>
              <a:cs typeface="Open Sans"/>
              <a:sym typeface="Open Sans"/>
            </a:endParaRPr>
          </a:p>
          <a:p>
            <a:pPr indent="-317500" lvl="0" marL="457200" rtl="0" algn="l">
              <a:lnSpc>
                <a:spcPct val="150000"/>
              </a:lnSpc>
              <a:spcBef>
                <a:spcPts val="0"/>
              </a:spcBef>
              <a:spcAft>
                <a:spcPts val="0"/>
              </a:spcAft>
              <a:buClr>
                <a:srgbClr val="666666"/>
              </a:buClr>
              <a:buSzPts val="1400"/>
              <a:buFont typeface="Open Sans"/>
              <a:buChar char="●"/>
            </a:pPr>
            <a:r>
              <a:rPr lang="en">
                <a:solidFill>
                  <a:srgbClr val="666666"/>
                </a:solidFill>
                <a:latin typeface="Open Sans"/>
                <a:ea typeface="Open Sans"/>
                <a:cs typeface="Open Sans"/>
                <a:sym typeface="Open Sans"/>
              </a:rPr>
              <a:t>Build trust with transparency</a:t>
            </a:r>
            <a:endParaRPr>
              <a:solidFill>
                <a:srgbClr val="666666"/>
              </a:solidFill>
              <a:latin typeface="Open Sans"/>
              <a:ea typeface="Open Sans"/>
              <a:cs typeface="Open Sans"/>
              <a:sym typeface="Open Sans"/>
            </a:endParaRPr>
          </a:p>
          <a:p>
            <a:pPr indent="-317500" lvl="0" marL="457200" rtl="0" algn="l">
              <a:lnSpc>
                <a:spcPct val="150000"/>
              </a:lnSpc>
              <a:spcBef>
                <a:spcPts val="0"/>
              </a:spcBef>
              <a:spcAft>
                <a:spcPts val="0"/>
              </a:spcAft>
              <a:buClr>
                <a:srgbClr val="666666"/>
              </a:buClr>
              <a:buSzPts val="1400"/>
              <a:buFont typeface="Open Sans"/>
              <a:buChar char="●"/>
            </a:pPr>
            <a:r>
              <a:rPr lang="en">
                <a:solidFill>
                  <a:srgbClr val="666666"/>
                </a:solidFill>
                <a:latin typeface="Open Sans"/>
                <a:ea typeface="Open Sans"/>
                <a:cs typeface="Open Sans"/>
                <a:sym typeface="Open Sans"/>
              </a:rPr>
              <a:t>Leverage known </a:t>
            </a:r>
            <a:r>
              <a:rPr lang="en">
                <a:solidFill>
                  <a:srgbClr val="666666"/>
                </a:solidFill>
                <a:latin typeface="Open Sans"/>
                <a:ea typeface="Open Sans"/>
                <a:cs typeface="Open Sans"/>
                <a:sym typeface="Open Sans"/>
              </a:rPr>
              <a:t>opportunities</a:t>
            </a:r>
            <a:endParaRPr>
              <a:solidFill>
                <a:srgbClr val="666666"/>
              </a:solidFill>
              <a:latin typeface="Open Sans"/>
              <a:ea typeface="Open Sans"/>
              <a:cs typeface="Open Sans"/>
              <a:sym typeface="Open Sans"/>
            </a:endParaRPr>
          </a:p>
          <a:p>
            <a:pPr indent="-317500" lvl="0" marL="457200" rtl="0" algn="l">
              <a:lnSpc>
                <a:spcPct val="150000"/>
              </a:lnSpc>
              <a:spcBef>
                <a:spcPts val="0"/>
              </a:spcBef>
              <a:spcAft>
                <a:spcPts val="0"/>
              </a:spcAft>
              <a:buClr>
                <a:srgbClr val="666666"/>
              </a:buClr>
              <a:buSzPts val="1400"/>
              <a:buFont typeface="Open Sans"/>
              <a:buChar char="●"/>
            </a:pPr>
            <a:r>
              <a:rPr lang="en">
                <a:solidFill>
                  <a:srgbClr val="666666"/>
                </a:solidFill>
                <a:latin typeface="Open Sans"/>
                <a:ea typeface="Open Sans"/>
                <a:cs typeface="Open Sans"/>
                <a:sym typeface="Open Sans"/>
              </a:rPr>
              <a:t>Propose strategic solutions</a:t>
            </a:r>
            <a:endParaRPr>
              <a:solidFill>
                <a:srgbClr val="666666"/>
              </a:solidFill>
              <a:latin typeface="Open Sans"/>
              <a:ea typeface="Open Sans"/>
              <a:cs typeface="Open Sans"/>
              <a:sym typeface="Open Sans"/>
            </a:endParaRPr>
          </a:p>
          <a:p>
            <a:pPr indent="0" lvl="0" marL="0" rtl="0" algn="l">
              <a:lnSpc>
                <a:spcPct val="150000"/>
              </a:lnSpc>
              <a:spcBef>
                <a:spcPts val="0"/>
              </a:spcBef>
              <a:spcAft>
                <a:spcPts val="0"/>
              </a:spcAft>
              <a:buNone/>
            </a:pPr>
            <a:r>
              <a:t/>
            </a:r>
            <a:endParaRPr>
              <a:solidFill>
                <a:srgbClr val="666666"/>
              </a:solidFill>
              <a:latin typeface="Open Sans"/>
              <a:ea typeface="Open Sans"/>
              <a:cs typeface="Open Sans"/>
              <a:sym typeface="Open Sans"/>
            </a:endParaRPr>
          </a:p>
          <a:p>
            <a:pPr indent="0" lvl="0" marL="0" rtl="0" algn="l">
              <a:lnSpc>
                <a:spcPct val="150000"/>
              </a:lnSpc>
              <a:spcBef>
                <a:spcPts val="0"/>
              </a:spcBef>
              <a:spcAft>
                <a:spcPts val="0"/>
              </a:spcAft>
              <a:buNone/>
            </a:pPr>
            <a:r>
              <a:rPr lang="en">
                <a:solidFill>
                  <a:srgbClr val="666666"/>
                </a:solidFill>
                <a:latin typeface="Open Sans"/>
                <a:ea typeface="Open Sans"/>
                <a:cs typeface="Open Sans"/>
                <a:sym typeface="Open Sans"/>
              </a:rPr>
              <a:t>Get your foot in the door and win your next consult!</a:t>
            </a:r>
            <a:endParaRPr>
              <a:solidFill>
                <a:srgbClr val="666666"/>
              </a:solidFill>
              <a:latin typeface="Open Sans"/>
              <a:ea typeface="Open Sans"/>
              <a:cs typeface="Open Sans"/>
              <a:sym typeface="Open Sans"/>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4" name="Shape 474"/>
        <p:cNvGrpSpPr/>
        <p:nvPr/>
      </p:nvGrpSpPr>
      <p:grpSpPr>
        <a:xfrm>
          <a:off x="0" y="0"/>
          <a:ext cx="0" cy="0"/>
          <a:chOff x="0" y="0"/>
          <a:chExt cx="0" cy="0"/>
        </a:xfrm>
      </p:grpSpPr>
      <p:sp>
        <p:nvSpPr>
          <p:cNvPr id="475" name="Google Shape;475;p77"/>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Mobile</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476" name="Google Shape;476;p77"/>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477" name="Google Shape;477;p77"/>
          <p:cNvSpPr txBox="1"/>
          <p:nvPr/>
        </p:nvSpPr>
        <p:spPr>
          <a:xfrm>
            <a:off x="312450" y="1081050"/>
            <a:ext cx="5383500" cy="1833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This </a:t>
            </a:r>
            <a:r>
              <a:rPr lang="en">
                <a:solidFill>
                  <a:srgbClr val="666666"/>
                </a:solidFill>
                <a:latin typeface="Open Sans"/>
                <a:ea typeface="Open Sans"/>
                <a:cs typeface="Open Sans"/>
                <a:sym typeface="Open Sans"/>
              </a:rPr>
              <a:t>section investigates what your prospect’s website looks like on a mobile device. With the majority of first-time searches being done from a mobile device, your prospect needs a mobile-friendly site that delivers the information that people are seeking.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i="1">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rPr i="1" lang="en">
                <a:solidFill>
                  <a:srgbClr val="666666"/>
                </a:solidFill>
                <a:latin typeface="Open Sans"/>
                <a:ea typeface="Open Sans"/>
                <a:cs typeface="Open Sans"/>
                <a:sym typeface="Open Sans"/>
              </a:rPr>
              <a:t>Note: The grade for this section is based on the Speed rules only. </a:t>
            </a:r>
            <a:endParaRPr i="1">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478" name="Google Shape;478;p77"/>
          <p:cNvSpPr txBox="1"/>
          <p:nvPr/>
        </p:nvSpPr>
        <p:spPr>
          <a:xfrm>
            <a:off x="381000" y="3048000"/>
            <a:ext cx="3514200" cy="1914600"/>
          </a:xfrm>
          <a:prstGeom prst="rect">
            <a:avLst/>
          </a:prstGeom>
          <a:noFill/>
          <a:ln>
            <a:noFill/>
          </a:ln>
        </p:spPr>
        <p:txBody>
          <a:bodyPr anchorCtr="0" anchor="t" bIns="91425" lIns="91425" spcFirstLastPara="1" rIns="91425" wrap="square" tIns="91425">
            <a:noAutofit/>
          </a:bodyPr>
          <a:lstStyle/>
          <a:p>
            <a:pPr indent="-304800" lvl="0" marL="457200" rtl="0" algn="l">
              <a:spcBef>
                <a:spcPts val="0"/>
              </a:spcBef>
              <a:spcAft>
                <a:spcPts val="0"/>
              </a:spcAft>
              <a:buClr>
                <a:srgbClr val="6AA84F"/>
              </a:buClr>
              <a:buSzPts val="1200"/>
              <a:buFont typeface="Open Sans"/>
              <a:buChar char="+"/>
            </a:pPr>
            <a:r>
              <a:rPr lang="en" sz="1200">
                <a:solidFill>
                  <a:srgbClr val="6AA84F"/>
                </a:solidFill>
                <a:latin typeface="Open Sans"/>
                <a:ea typeface="Open Sans"/>
                <a:cs typeface="Open Sans"/>
                <a:sym typeface="Open Sans"/>
              </a:rPr>
              <a:t>If the grade is high</a:t>
            </a:r>
            <a:r>
              <a:rPr lang="en" sz="1200">
                <a:solidFill>
                  <a:srgbClr val="666666"/>
                </a:solidFill>
                <a:latin typeface="Open Sans"/>
                <a:ea typeface="Open Sans"/>
                <a:cs typeface="Open Sans"/>
                <a:sym typeface="Open Sans"/>
              </a:rPr>
              <a:t>, your prospect is on the right track!</a:t>
            </a:r>
            <a:endParaRPr sz="1200">
              <a:solidFill>
                <a:srgbClr val="666666"/>
              </a:solidFill>
              <a:latin typeface="Open Sans"/>
              <a:ea typeface="Open Sans"/>
              <a:cs typeface="Open Sans"/>
              <a:sym typeface="Open Sans"/>
            </a:endParaRPr>
          </a:p>
          <a:p>
            <a:pPr indent="0" lvl="0" marL="0" rtl="0" algn="l">
              <a:spcBef>
                <a:spcPts val="0"/>
              </a:spcBef>
              <a:spcAft>
                <a:spcPts val="0"/>
              </a:spcAft>
              <a:buNone/>
            </a:pPr>
            <a:r>
              <a:t/>
            </a:r>
            <a:endParaRPr sz="1200">
              <a:solidFill>
                <a:srgbClr val="434343"/>
              </a:solidFill>
              <a:latin typeface="Open Sans"/>
              <a:ea typeface="Open Sans"/>
              <a:cs typeface="Open Sans"/>
              <a:sym typeface="Open Sans"/>
            </a:endParaRPr>
          </a:p>
          <a:p>
            <a:pPr indent="-304800" lvl="0" marL="457200" rtl="0" algn="l">
              <a:spcBef>
                <a:spcPts val="0"/>
              </a:spcBef>
              <a:spcAft>
                <a:spcPts val="0"/>
              </a:spcAft>
              <a:buClr>
                <a:srgbClr val="E06666"/>
              </a:buClr>
              <a:buSzPts val="1200"/>
              <a:buFont typeface="Open Sans"/>
              <a:buChar char="-"/>
            </a:pPr>
            <a:r>
              <a:rPr lang="en" sz="1200">
                <a:solidFill>
                  <a:srgbClr val="E06666"/>
                </a:solidFill>
                <a:latin typeface="Open Sans"/>
                <a:ea typeface="Open Sans"/>
                <a:cs typeface="Open Sans"/>
                <a:sym typeface="Open Sans"/>
              </a:rPr>
              <a:t>If the grade is low</a:t>
            </a:r>
            <a:r>
              <a:rPr lang="en" sz="1200">
                <a:solidFill>
                  <a:srgbClr val="666666"/>
                </a:solidFill>
                <a:latin typeface="Open Sans"/>
                <a:ea typeface="Open Sans"/>
                <a:cs typeface="Open Sans"/>
                <a:sym typeface="Open Sans"/>
              </a:rPr>
              <a:t>, uh oh! Your prospect has two choices—fix what’s broken or take advantage of a mobile- optimized </a:t>
            </a:r>
            <a:r>
              <a:rPr lang="en" sz="1200">
                <a:solidFill>
                  <a:srgbClr val="666666"/>
                </a:solidFill>
                <a:latin typeface="Open Sans"/>
                <a:ea typeface="Open Sans"/>
                <a:cs typeface="Open Sans"/>
                <a:sym typeface="Open Sans"/>
              </a:rPr>
              <a:t>Location Page</a:t>
            </a:r>
            <a:r>
              <a:rPr lang="en" sz="1200">
                <a:solidFill>
                  <a:srgbClr val="666666"/>
                </a:solidFill>
                <a:latin typeface="Open Sans"/>
                <a:ea typeface="Open Sans"/>
                <a:cs typeface="Open Sans"/>
                <a:sym typeface="Open Sans"/>
              </a:rPr>
              <a:t>.</a:t>
            </a:r>
            <a:r>
              <a:rPr lang="en" sz="1200">
                <a:solidFill>
                  <a:srgbClr val="666666"/>
                </a:solidFill>
                <a:latin typeface="Open Sans"/>
                <a:ea typeface="Open Sans"/>
                <a:cs typeface="Open Sans"/>
                <a:sym typeface="Open Sans"/>
              </a:rPr>
              <a:t> It’s simple to create, search engine optimized, and most importantly, mobile responsive!</a:t>
            </a:r>
            <a:endParaRPr>
              <a:solidFill>
                <a:srgbClr val="666666"/>
              </a:solidFill>
            </a:endParaRPr>
          </a:p>
        </p:txBody>
      </p:sp>
      <p:pic>
        <p:nvPicPr>
          <p:cNvPr id="479" name="Google Shape;479;p77"/>
          <p:cNvPicPr preferRelativeResize="0"/>
          <p:nvPr/>
        </p:nvPicPr>
        <p:blipFill>
          <a:blip r:embed="rId3">
            <a:alphaModFix/>
          </a:blip>
          <a:stretch>
            <a:fillRect/>
          </a:stretch>
        </p:blipFill>
        <p:spPr>
          <a:xfrm>
            <a:off x="5695950" y="1300838"/>
            <a:ext cx="3149926" cy="2978150"/>
          </a:xfrm>
          <a:prstGeom prst="rect">
            <a:avLst/>
          </a:prstGeom>
          <a:noFill/>
          <a:ln cap="flat" cmpd="sng" w="9525">
            <a:solidFill>
              <a:srgbClr val="EFEFEF"/>
            </a:solidFill>
            <a:prstDash val="solid"/>
            <a:round/>
            <a:headEnd len="sm" w="sm" type="none"/>
            <a:tailEnd len="sm" w="sm" type="none"/>
          </a:ln>
          <a:effectLst>
            <a:outerShdw blurRad="142875" rotWithShape="0" algn="bl" dir="3000000" dist="95250">
              <a:srgbClr val="535352">
                <a:alpha val="70000"/>
              </a:srgbClr>
            </a:outerShdw>
          </a:effectLst>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sp>
        <p:nvSpPr>
          <p:cNvPr id="484" name="Google Shape;484;p78"/>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Desktop</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485" name="Google Shape;485;p78"/>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486" name="Google Shape;486;p78"/>
          <p:cNvSpPr txBox="1"/>
          <p:nvPr/>
        </p:nvSpPr>
        <p:spPr>
          <a:xfrm>
            <a:off x="312450" y="1081050"/>
            <a:ext cx="4203600" cy="1452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This section investigates your prospect’s website speed on Desktop. The faster their page loads, the more engaged their customers will be. If a site takes too long to load, customers will likely go elsewhere. Time is money!</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487" name="Google Shape;487;p78"/>
          <p:cNvSpPr txBox="1"/>
          <p:nvPr/>
        </p:nvSpPr>
        <p:spPr>
          <a:xfrm>
            <a:off x="312450" y="2533650"/>
            <a:ext cx="3714900" cy="2228700"/>
          </a:xfrm>
          <a:prstGeom prst="rect">
            <a:avLst/>
          </a:prstGeom>
          <a:noFill/>
          <a:ln>
            <a:noFill/>
          </a:ln>
        </p:spPr>
        <p:txBody>
          <a:bodyPr anchorCtr="0" anchor="t" bIns="91425" lIns="91425" spcFirstLastPara="1" rIns="91425" wrap="square" tIns="91425">
            <a:noAutofit/>
          </a:bodyPr>
          <a:lstStyle/>
          <a:p>
            <a:pPr indent="-304800" lvl="0" marL="457200" rtl="0" algn="l">
              <a:spcBef>
                <a:spcPts val="0"/>
              </a:spcBef>
              <a:spcAft>
                <a:spcPts val="0"/>
              </a:spcAft>
              <a:buClr>
                <a:srgbClr val="6AA84F"/>
              </a:buClr>
              <a:buSzPts val="1200"/>
              <a:buFont typeface="Open Sans"/>
              <a:buChar char="+"/>
            </a:pPr>
            <a:r>
              <a:rPr lang="en" sz="1200">
                <a:solidFill>
                  <a:srgbClr val="6AA84F"/>
                </a:solidFill>
                <a:latin typeface="Open Sans"/>
                <a:ea typeface="Open Sans"/>
                <a:cs typeface="Open Sans"/>
                <a:sym typeface="Open Sans"/>
              </a:rPr>
              <a:t>If the grade is high</a:t>
            </a:r>
            <a:r>
              <a:rPr lang="en" sz="1200">
                <a:solidFill>
                  <a:srgbClr val="666666"/>
                </a:solidFill>
                <a:latin typeface="Open Sans"/>
                <a:ea typeface="Open Sans"/>
                <a:cs typeface="Open Sans"/>
                <a:sym typeface="Open Sans"/>
              </a:rPr>
              <a:t>, your prospect’s site is quick! But is there anything else you can do to decrease the load time? After all, there’s no such thing as a site that loads too quickly.</a:t>
            </a:r>
            <a:endParaRPr sz="1200">
              <a:solidFill>
                <a:srgbClr val="666666"/>
              </a:solidFill>
              <a:latin typeface="Open Sans"/>
              <a:ea typeface="Open Sans"/>
              <a:cs typeface="Open Sans"/>
              <a:sym typeface="Open Sans"/>
            </a:endParaRPr>
          </a:p>
          <a:p>
            <a:pPr indent="0" lvl="0" marL="0" rtl="0" algn="l">
              <a:spcBef>
                <a:spcPts val="0"/>
              </a:spcBef>
              <a:spcAft>
                <a:spcPts val="0"/>
              </a:spcAft>
              <a:buNone/>
            </a:pPr>
            <a:r>
              <a:t/>
            </a:r>
            <a:endParaRPr sz="1200">
              <a:solidFill>
                <a:srgbClr val="434343"/>
              </a:solidFill>
              <a:latin typeface="Open Sans"/>
              <a:ea typeface="Open Sans"/>
              <a:cs typeface="Open Sans"/>
              <a:sym typeface="Open Sans"/>
            </a:endParaRPr>
          </a:p>
          <a:p>
            <a:pPr indent="-304800" lvl="0" marL="457200" rtl="0" algn="l">
              <a:spcBef>
                <a:spcPts val="0"/>
              </a:spcBef>
              <a:spcAft>
                <a:spcPts val="0"/>
              </a:spcAft>
              <a:buClr>
                <a:srgbClr val="E06666"/>
              </a:buClr>
              <a:buSzPts val="1200"/>
              <a:buFont typeface="Open Sans"/>
              <a:buChar char="-"/>
            </a:pPr>
            <a:r>
              <a:rPr lang="en" sz="1200">
                <a:solidFill>
                  <a:srgbClr val="E06666"/>
                </a:solidFill>
                <a:latin typeface="Open Sans"/>
                <a:ea typeface="Open Sans"/>
                <a:cs typeface="Open Sans"/>
                <a:sym typeface="Open Sans"/>
              </a:rPr>
              <a:t>If the grade is low</a:t>
            </a:r>
            <a:r>
              <a:rPr lang="en" sz="1200">
                <a:solidFill>
                  <a:srgbClr val="666666"/>
                </a:solidFill>
                <a:latin typeface="Open Sans"/>
                <a:ea typeface="Open Sans"/>
                <a:cs typeface="Open Sans"/>
                <a:sym typeface="Open Sans"/>
              </a:rPr>
              <a:t>, looks like you’ve got a few things to fix! Use </a:t>
            </a:r>
            <a:r>
              <a:rPr b="1" lang="en" sz="1200">
                <a:solidFill>
                  <a:srgbClr val="666666"/>
                </a:solidFill>
                <a:latin typeface="Open Sans"/>
                <a:ea typeface="Open Sans"/>
                <a:cs typeface="Open Sans"/>
                <a:sym typeface="Open Sans"/>
              </a:rPr>
              <a:t>Website Pro</a:t>
            </a:r>
            <a:r>
              <a:rPr lang="en" sz="1200">
                <a:solidFill>
                  <a:srgbClr val="666666"/>
                </a:solidFill>
                <a:latin typeface="Open Sans"/>
                <a:ea typeface="Open Sans"/>
                <a:cs typeface="Open Sans"/>
                <a:sym typeface="Open Sans"/>
              </a:rPr>
              <a:t> for effortless and dependable Wordpress hosting that is fast, secure and backed–up automatically.</a:t>
            </a:r>
            <a:endParaRPr>
              <a:solidFill>
                <a:srgbClr val="666666"/>
              </a:solidFill>
            </a:endParaRPr>
          </a:p>
        </p:txBody>
      </p:sp>
      <p:pic>
        <p:nvPicPr>
          <p:cNvPr id="488" name="Google Shape;488;p78"/>
          <p:cNvPicPr preferRelativeResize="0"/>
          <p:nvPr/>
        </p:nvPicPr>
        <p:blipFill>
          <a:blip r:embed="rId3">
            <a:alphaModFix/>
          </a:blip>
          <a:stretch>
            <a:fillRect/>
          </a:stretch>
        </p:blipFill>
        <p:spPr>
          <a:xfrm>
            <a:off x="5035826" y="1081050"/>
            <a:ext cx="3627025" cy="3415325"/>
          </a:xfrm>
          <a:prstGeom prst="rect">
            <a:avLst/>
          </a:prstGeom>
          <a:noFill/>
          <a:ln cap="flat" cmpd="sng" w="9525">
            <a:solidFill>
              <a:srgbClr val="EFEFEF"/>
            </a:solidFill>
            <a:prstDash val="solid"/>
            <a:round/>
            <a:headEnd len="sm" w="sm" type="none"/>
            <a:tailEnd len="sm" w="sm" type="none"/>
          </a:ln>
          <a:effectLst>
            <a:outerShdw blurRad="142875" rotWithShape="0" algn="bl" dir="3000000" dist="95250">
              <a:srgbClr val="535352">
                <a:alpha val="70000"/>
              </a:srgbClr>
            </a:outerShdw>
          </a:effectLst>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sp>
        <p:nvSpPr>
          <p:cNvPr id="493" name="Google Shape;493;p79"/>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Homepage Content</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494" name="Google Shape;494;p79"/>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495" name="Google Shape;495;p79"/>
          <p:cNvSpPr txBox="1"/>
          <p:nvPr/>
        </p:nvSpPr>
        <p:spPr>
          <a:xfrm>
            <a:off x="312450" y="1081050"/>
            <a:ext cx="8494800" cy="1202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This section investigates the effectiveness of your prospect’s homepage. Vital information needs to be laid out clearly on the first page a customer lands on. First impressions count! Your prospect’s business information, location information, and links to social media are arguably the most important content on your prospect’s website.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496" name="Google Shape;496;p79"/>
          <p:cNvSpPr txBox="1"/>
          <p:nvPr/>
        </p:nvSpPr>
        <p:spPr>
          <a:xfrm>
            <a:off x="304800" y="2209800"/>
            <a:ext cx="4110000" cy="2781300"/>
          </a:xfrm>
          <a:prstGeom prst="rect">
            <a:avLst/>
          </a:prstGeom>
          <a:noFill/>
          <a:ln>
            <a:noFill/>
          </a:ln>
        </p:spPr>
        <p:txBody>
          <a:bodyPr anchorCtr="0" anchor="t" bIns="91425" lIns="91425" spcFirstLastPara="1" rIns="91425" wrap="square" tIns="91425">
            <a:noAutofit/>
          </a:bodyPr>
          <a:lstStyle/>
          <a:p>
            <a:pPr indent="-304800" lvl="0" marL="457200" rtl="0" algn="l">
              <a:spcBef>
                <a:spcPts val="0"/>
              </a:spcBef>
              <a:spcAft>
                <a:spcPts val="0"/>
              </a:spcAft>
              <a:buClr>
                <a:srgbClr val="6AA84F"/>
              </a:buClr>
              <a:buSzPts val="1200"/>
              <a:buFont typeface="Open Sans"/>
              <a:buChar char="+"/>
            </a:pPr>
            <a:r>
              <a:rPr lang="en" sz="1200">
                <a:solidFill>
                  <a:srgbClr val="6AA84F"/>
                </a:solidFill>
                <a:latin typeface="Open Sans"/>
                <a:ea typeface="Open Sans"/>
                <a:cs typeface="Open Sans"/>
                <a:sym typeface="Open Sans"/>
              </a:rPr>
              <a:t>If the grade is high</a:t>
            </a:r>
            <a:r>
              <a:rPr lang="en" sz="1200">
                <a:solidFill>
                  <a:srgbClr val="666666"/>
                </a:solidFill>
                <a:latin typeface="Open Sans"/>
                <a:ea typeface="Open Sans"/>
                <a:cs typeface="Open Sans"/>
                <a:sym typeface="Open Sans"/>
              </a:rPr>
              <a:t>, great! Now, does your prospect have multiple tabs or pages to their business’s website? If so, is all this information readily available on them too? You can take it one step further and collect reviews on this killer site with the </a:t>
            </a:r>
            <a:r>
              <a:rPr b="1" lang="en" sz="1200">
                <a:solidFill>
                  <a:srgbClr val="666666"/>
                </a:solidFill>
                <a:latin typeface="Open Sans"/>
                <a:ea typeface="Open Sans"/>
                <a:cs typeface="Open Sans"/>
                <a:sym typeface="Open Sans"/>
              </a:rPr>
              <a:t>Review Generation Widget </a:t>
            </a:r>
            <a:r>
              <a:rPr lang="en" sz="1200">
                <a:solidFill>
                  <a:srgbClr val="666666"/>
                </a:solidFill>
                <a:latin typeface="Open Sans"/>
                <a:ea typeface="Open Sans"/>
                <a:cs typeface="Open Sans"/>
                <a:sym typeface="Open Sans"/>
              </a:rPr>
              <a:t>(Customer Voice)</a:t>
            </a:r>
            <a:r>
              <a:rPr lang="en" sz="1200">
                <a:solidFill>
                  <a:srgbClr val="666666"/>
                </a:solidFill>
                <a:latin typeface="Open Sans"/>
                <a:ea typeface="Open Sans"/>
                <a:cs typeface="Open Sans"/>
                <a:sym typeface="Open Sans"/>
              </a:rPr>
              <a:t>!</a:t>
            </a:r>
            <a:endParaRPr sz="1200">
              <a:solidFill>
                <a:srgbClr val="666666"/>
              </a:solidFill>
              <a:latin typeface="Open Sans"/>
              <a:ea typeface="Open Sans"/>
              <a:cs typeface="Open Sans"/>
              <a:sym typeface="Open Sans"/>
            </a:endParaRPr>
          </a:p>
          <a:p>
            <a:pPr indent="0" lvl="0" marL="0" rtl="0" algn="l">
              <a:spcBef>
                <a:spcPts val="0"/>
              </a:spcBef>
              <a:spcAft>
                <a:spcPts val="0"/>
              </a:spcAft>
              <a:buNone/>
            </a:pPr>
            <a:r>
              <a:t/>
            </a:r>
            <a:endParaRPr sz="1200">
              <a:solidFill>
                <a:srgbClr val="434343"/>
              </a:solidFill>
              <a:latin typeface="Open Sans"/>
              <a:ea typeface="Open Sans"/>
              <a:cs typeface="Open Sans"/>
              <a:sym typeface="Open Sans"/>
            </a:endParaRPr>
          </a:p>
          <a:p>
            <a:pPr indent="-304800" lvl="0" marL="457200" rtl="0" algn="l">
              <a:spcBef>
                <a:spcPts val="0"/>
              </a:spcBef>
              <a:spcAft>
                <a:spcPts val="0"/>
              </a:spcAft>
              <a:buClr>
                <a:srgbClr val="E06666"/>
              </a:buClr>
              <a:buSzPts val="1200"/>
              <a:buFont typeface="Open Sans"/>
              <a:buChar char="-"/>
            </a:pPr>
            <a:r>
              <a:rPr lang="en" sz="1200">
                <a:solidFill>
                  <a:srgbClr val="E06666"/>
                </a:solidFill>
                <a:latin typeface="Open Sans"/>
                <a:ea typeface="Open Sans"/>
                <a:cs typeface="Open Sans"/>
                <a:sym typeface="Open Sans"/>
              </a:rPr>
              <a:t>If the grade is low</a:t>
            </a:r>
            <a:r>
              <a:rPr lang="en" sz="1200">
                <a:solidFill>
                  <a:srgbClr val="666666"/>
                </a:solidFill>
                <a:latin typeface="Open Sans"/>
                <a:ea typeface="Open Sans"/>
                <a:cs typeface="Open Sans"/>
                <a:sym typeface="Open Sans"/>
              </a:rPr>
              <a:t>, uh oh! Your prospect has two choices - fix what’s broken or take advantage of a mobile-optimized </a:t>
            </a:r>
            <a:r>
              <a:rPr lang="en" sz="1200">
                <a:solidFill>
                  <a:srgbClr val="666666"/>
                </a:solidFill>
                <a:latin typeface="Open Sans"/>
                <a:ea typeface="Open Sans"/>
                <a:cs typeface="Open Sans"/>
                <a:sym typeface="Open Sans"/>
              </a:rPr>
              <a:t>Location Page.</a:t>
            </a:r>
            <a:r>
              <a:rPr lang="en" sz="1200">
                <a:solidFill>
                  <a:srgbClr val="666666"/>
                </a:solidFill>
                <a:latin typeface="Open Sans"/>
                <a:ea typeface="Open Sans"/>
                <a:cs typeface="Open Sans"/>
                <a:sym typeface="Open Sans"/>
              </a:rPr>
              <a:t> It’s simple to create, search engine optimized, and additional tabs can easily be added. No coding knowledge required!</a:t>
            </a:r>
            <a:endParaRPr>
              <a:solidFill>
                <a:srgbClr val="666666"/>
              </a:solidFill>
            </a:endParaRPr>
          </a:p>
        </p:txBody>
      </p:sp>
      <p:pic>
        <p:nvPicPr>
          <p:cNvPr id="497" name="Google Shape;497;p79"/>
          <p:cNvPicPr preferRelativeResize="0"/>
          <p:nvPr/>
        </p:nvPicPr>
        <p:blipFill>
          <a:blip r:embed="rId3">
            <a:alphaModFix/>
          </a:blip>
          <a:stretch>
            <a:fillRect/>
          </a:stretch>
        </p:blipFill>
        <p:spPr>
          <a:xfrm>
            <a:off x="4664312" y="2283449"/>
            <a:ext cx="4201475" cy="1997999"/>
          </a:xfrm>
          <a:prstGeom prst="rect">
            <a:avLst/>
          </a:prstGeom>
          <a:noFill/>
          <a:ln cap="flat" cmpd="sng" w="9525">
            <a:solidFill>
              <a:srgbClr val="EFEFEF"/>
            </a:solidFill>
            <a:prstDash val="solid"/>
            <a:round/>
            <a:headEnd len="sm" w="sm" type="none"/>
            <a:tailEnd len="sm" w="sm" type="none"/>
          </a:ln>
          <a:effectLst>
            <a:outerShdw blurRad="142875" rotWithShape="0" algn="bl" dir="3000000" dist="95250">
              <a:srgbClr val="535352">
                <a:alpha val="70000"/>
              </a:srgbClr>
            </a:outerShdw>
          </a:effectLst>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sp>
        <p:nvSpPr>
          <p:cNvPr id="502" name="Google Shape;502;p80"/>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Selling Website</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503" name="Google Shape;503;p80"/>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504" name="Google Shape;504;p80"/>
          <p:cNvSpPr txBox="1"/>
          <p:nvPr/>
        </p:nvSpPr>
        <p:spPr>
          <a:xfrm>
            <a:off x="312450" y="1081050"/>
            <a:ext cx="3657600" cy="3608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If your agency provides website services, offer to strengthen your prospect’s website performance.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If you do not provide these services, leave this information with your prospect so they can address the issues with their web developers. Providing this detailed information will help build a trusting relationship with your prospect.</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p:txBody>
      </p:sp>
      <p:pic>
        <p:nvPicPr>
          <p:cNvPr id="505" name="Google Shape;505;p80"/>
          <p:cNvPicPr preferRelativeResize="0"/>
          <p:nvPr/>
        </p:nvPicPr>
        <p:blipFill>
          <a:blip r:embed="rId3">
            <a:alphaModFix/>
          </a:blip>
          <a:stretch>
            <a:fillRect/>
          </a:stretch>
        </p:blipFill>
        <p:spPr>
          <a:xfrm>
            <a:off x="4831075" y="1081050"/>
            <a:ext cx="3395624" cy="3464900"/>
          </a:xfrm>
          <a:prstGeom prst="rect">
            <a:avLst/>
          </a:prstGeom>
          <a:noFill/>
          <a:ln cap="flat" cmpd="sng" w="9525">
            <a:solidFill>
              <a:srgbClr val="EFEFEF"/>
            </a:solidFill>
            <a:prstDash val="solid"/>
            <a:round/>
            <a:headEnd len="sm" w="sm" type="none"/>
            <a:tailEnd len="sm" w="sm" type="none"/>
          </a:ln>
          <a:effectLst>
            <a:outerShdw blurRad="142875" rotWithShape="0" algn="bl" dir="3000000" dist="95250">
              <a:srgbClr val="535352">
                <a:alpha val="70000"/>
              </a:srgbClr>
            </a:outerShdw>
          </a:effectLst>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sp>
        <p:nvSpPr>
          <p:cNvPr id="510" name="Google Shape;510;p81"/>
          <p:cNvSpPr/>
          <p:nvPr/>
        </p:nvSpPr>
        <p:spPr>
          <a:xfrm>
            <a:off x="0" y="0"/>
            <a:ext cx="9144000" cy="5143500"/>
          </a:xfrm>
          <a:prstGeom prst="rect">
            <a:avLst/>
          </a:prstGeom>
          <a:solidFill>
            <a:srgbClr val="B7B7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81"/>
          <p:cNvSpPr txBox="1"/>
          <p:nvPr/>
        </p:nvSpPr>
        <p:spPr>
          <a:xfrm>
            <a:off x="0" y="1766105"/>
            <a:ext cx="9144000" cy="16113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4800">
                <a:solidFill>
                  <a:srgbClr val="FFFFFF"/>
                </a:solidFill>
                <a:latin typeface="Montserrat"/>
                <a:ea typeface="Montserrat"/>
                <a:cs typeface="Montserrat"/>
                <a:sym typeface="Montserrat"/>
              </a:rPr>
              <a:t>Digital Advertising</a:t>
            </a:r>
            <a:endParaRPr sz="4800">
              <a:solidFill>
                <a:srgbClr val="FFFFFF"/>
              </a:solidFill>
              <a:latin typeface="Montserrat"/>
              <a:ea typeface="Montserrat"/>
              <a:cs typeface="Montserrat"/>
              <a:sym typeface="Montserrat"/>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5" name="Shape 515"/>
        <p:cNvGrpSpPr/>
        <p:nvPr/>
      </p:nvGrpSpPr>
      <p:grpSpPr>
        <a:xfrm>
          <a:off x="0" y="0"/>
          <a:ext cx="0" cy="0"/>
          <a:chOff x="0" y="0"/>
          <a:chExt cx="0" cy="0"/>
        </a:xfrm>
      </p:grpSpPr>
      <p:sp>
        <p:nvSpPr>
          <p:cNvPr id="516" name="Google Shape;516;p82"/>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Why </a:t>
            </a:r>
            <a:r>
              <a:rPr lang="en" sz="3000">
                <a:solidFill>
                  <a:srgbClr val="434343"/>
                </a:solidFill>
                <a:latin typeface="Montserrat"/>
                <a:ea typeface="Montserrat"/>
                <a:cs typeface="Montserrat"/>
                <a:sym typeface="Montserrat"/>
              </a:rPr>
              <a:t>Digital Advertising</a:t>
            </a:r>
            <a:r>
              <a:rPr lang="en" sz="3000">
                <a:solidFill>
                  <a:srgbClr val="434343"/>
                </a:solidFill>
                <a:latin typeface="Montserrat"/>
                <a:ea typeface="Montserrat"/>
                <a:cs typeface="Montserrat"/>
                <a:sym typeface="Montserrat"/>
              </a:rPr>
              <a:t>?</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517" name="Google Shape;517;p82"/>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518" name="Google Shape;518;p82"/>
          <p:cNvSpPr txBox="1"/>
          <p:nvPr/>
        </p:nvSpPr>
        <p:spPr>
          <a:xfrm>
            <a:off x="312450" y="1081050"/>
            <a:ext cx="8494800" cy="3247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Consumers are searching for your prospect’s business services</a:t>
            </a:r>
            <a:r>
              <a:rPr lang="en">
                <a:solidFill>
                  <a:srgbClr val="666666"/>
                </a:solidFill>
                <a:latin typeface="Open Sans"/>
                <a:ea typeface="Open Sans"/>
                <a:cs typeface="Open Sans"/>
                <a:sym typeface="Open Sans"/>
              </a:rPr>
              <a:t> online</a:t>
            </a:r>
            <a:r>
              <a:rPr lang="en">
                <a:solidFill>
                  <a:srgbClr val="666666"/>
                </a:solidFill>
                <a:latin typeface="Open Sans"/>
                <a:ea typeface="Open Sans"/>
                <a:cs typeface="Open Sans"/>
                <a:sym typeface="Open Sans"/>
              </a:rPr>
              <a:t>. If they can’t find your prospect’s business, your prospect will miss out on sales opportunities.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Online advertising puts your prospect’s business in front of targeted audiences in search results, social media feeds, and other relevant sites around the web. Targeted ad campaigns build your prospect’s brand awareness, drive traffic to their website, and help them grow their customer base. By making sure that customers can find your prospect’s business online, you will empower your prospect to grow their business and secure their place in the market.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sp>
        <p:nvSpPr>
          <p:cNvPr id="523" name="Google Shape;523;p83"/>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Digital Advertising Insights</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524" name="Google Shape;524;p83"/>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525" name="Google Shape;525;p83"/>
          <p:cNvSpPr txBox="1"/>
          <p:nvPr/>
        </p:nvSpPr>
        <p:spPr>
          <a:xfrm>
            <a:off x="312450" y="1081050"/>
            <a:ext cx="8494800" cy="3952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The Snapshot Report provides valuable data on your prospect’s digital advertising performance and potential. The advertising section of the report offers insights from:</a:t>
            </a:r>
            <a:endParaRPr>
              <a:solidFill>
                <a:srgbClr val="666666"/>
              </a:solidFill>
              <a:latin typeface="Open Sans"/>
              <a:ea typeface="Open Sans"/>
              <a:cs typeface="Open Sans"/>
              <a:sym typeface="Open Sans"/>
            </a:endParaRPr>
          </a:p>
          <a:p>
            <a:pPr indent="-317500" lvl="0" marL="457200" rtl="0" algn="l">
              <a:lnSpc>
                <a:spcPct val="115000"/>
              </a:lnSpc>
              <a:spcBef>
                <a:spcPts val="1000"/>
              </a:spcBef>
              <a:spcAft>
                <a:spcPts val="0"/>
              </a:spcAft>
              <a:buClr>
                <a:srgbClr val="666666"/>
              </a:buClr>
              <a:buSzPts val="1400"/>
              <a:buFont typeface="Open Sans"/>
              <a:buChar char="●"/>
            </a:pPr>
            <a:r>
              <a:rPr b="1" lang="en">
                <a:solidFill>
                  <a:srgbClr val="666666"/>
                </a:solidFill>
                <a:latin typeface="Open Sans"/>
                <a:ea typeface="Open Sans"/>
                <a:cs typeface="Open Sans"/>
                <a:sym typeface="Open Sans"/>
              </a:rPr>
              <a:t>Google Ads:</a:t>
            </a:r>
            <a:r>
              <a:rPr lang="en">
                <a:solidFill>
                  <a:srgbClr val="666666"/>
                </a:solidFill>
                <a:latin typeface="Open Sans"/>
                <a:ea typeface="Open Sans"/>
                <a:cs typeface="Open Sans"/>
                <a:sym typeface="Open Sans"/>
              </a:rPr>
              <a:t> The type of Paid Keywords, CPC, and PPC results your prospect could receive if they were using an advertising solution, along with competitor campaign comparison. </a:t>
            </a:r>
            <a:endParaRPr>
              <a:solidFill>
                <a:srgbClr val="666666"/>
              </a:solidFill>
              <a:latin typeface="Open Sans"/>
              <a:ea typeface="Open Sans"/>
              <a:cs typeface="Open Sans"/>
              <a:sym typeface="Open Sans"/>
            </a:endParaRPr>
          </a:p>
          <a:p>
            <a:pPr indent="-317500" lvl="0" marL="457200" rtl="0" algn="l">
              <a:lnSpc>
                <a:spcPct val="115000"/>
              </a:lnSpc>
              <a:spcBef>
                <a:spcPts val="1000"/>
              </a:spcBef>
              <a:spcAft>
                <a:spcPts val="0"/>
              </a:spcAft>
              <a:buClr>
                <a:srgbClr val="666666"/>
              </a:buClr>
              <a:buSzPts val="1400"/>
              <a:buFont typeface="Open Sans"/>
              <a:buChar char="●"/>
            </a:pPr>
            <a:r>
              <a:rPr b="1" lang="en">
                <a:solidFill>
                  <a:srgbClr val="666666"/>
                </a:solidFill>
                <a:latin typeface="Open Sans"/>
                <a:ea typeface="Open Sans"/>
                <a:cs typeface="Open Sans"/>
                <a:sym typeface="Open Sans"/>
              </a:rPr>
              <a:t>Facebook:</a:t>
            </a:r>
            <a:r>
              <a:rPr lang="en">
                <a:solidFill>
                  <a:srgbClr val="666666"/>
                </a:solidFill>
                <a:latin typeface="Open Sans"/>
                <a:ea typeface="Open Sans"/>
                <a:cs typeface="Open Sans"/>
                <a:sym typeface="Open Sans"/>
              </a:rPr>
              <a:t> Whether or not your prospect has taken advantage of retargeting.</a:t>
            </a:r>
            <a:endParaRPr>
              <a:solidFill>
                <a:srgbClr val="666666"/>
              </a:solidFill>
              <a:latin typeface="Open Sans"/>
              <a:ea typeface="Open Sans"/>
              <a:cs typeface="Open Sans"/>
              <a:sym typeface="Open Sans"/>
            </a:endParaRPr>
          </a:p>
          <a:p>
            <a:pPr indent="0" lvl="0" marL="0" rtl="0" algn="l">
              <a:lnSpc>
                <a:spcPct val="115000"/>
              </a:lnSpc>
              <a:spcBef>
                <a:spcPts val="1000"/>
              </a:spcBef>
              <a:spcAft>
                <a:spcPts val="0"/>
              </a:spcAft>
              <a:buNone/>
            </a:pPr>
            <a:r>
              <a:rPr lang="en">
                <a:solidFill>
                  <a:srgbClr val="666666"/>
                </a:solidFill>
                <a:latin typeface="Open Sans"/>
                <a:ea typeface="Open Sans"/>
                <a:cs typeface="Open Sans"/>
                <a:sym typeface="Open Sans"/>
              </a:rPr>
              <a:t>Local businesses need to own the right keywords to ensure that their target audience knows about them. Uncover golden opportunities for your prospect with search, social, and display advertising.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 name="Shape 529"/>
        <p:cNvGrpSpPr/>
        <p:nvPr/>
      </p:nvGrpSpPr>
      <p:grpSpPr>
        <a:xfrm>
          <a:off x="0" y="0"/>
          <a:ext cx="0" cy="0"/>
          <a:chOff x="0" y="0"/>
          <a:chExt cx="0" cy="0"/>
        </a:xfrm>
      </p:grpSpPr>
      <p:sp>
        <p:nvSpPr>
          <p:cNvPr id="530" name="Google Shape;530;p84"/>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Google Ads</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531" name="Google Shape;531;p84"/>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532" name="Google Shape;532;p84"/>
          <p:cNvSpPr txBox="1"/>
          <p:nvPr/>
        </p:nvSpPr>
        <p:spPr>
          <a:xfrm>
            <a:off x="312450" y="1081050"/>
            <a:ext cx="8494800" cy="3900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The impressions and clicks in the Snapshot Report are an indication of revenue growth potential based on </a:t>
            </a:r>
            <a:r>
              <a:rPr b="1" lang="en">
                <a:solidFill>
                  <a:srgbClr val="666666"/>
                </a:solidFill>
                <a:latin typeface="Open Sans"/>
                <a:ea typeface="Open Sans"/>
                <a:cs typeface="Open Sans"/>
                <a:sym typeface="Open Sans"/>
              </a:rPr>
              <a:t>Google Ads</a:t>
            </a:r>
            <a:r>
              <a:rPr lang="en">
                <a:solidFill>
                  <a:srgbClr val="666666"/>
                </a:solidFill>
                <a:latin typeface="Open Sans"/>
                <a:ea typeface="Open Sans"/>
                <a:cs typeface="Open Sans"/>
                <a:sym typeface="Open Sans"/>
              </a:rPr>
              <a:t>. You can leverage this data and knowledge of Google Ads to help make your sale.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Google Ads is based on </a:t>
            </a:r>
            <a:r>
              <a:rPr b="1" lang="en">
                <a:solidFill>
                  <a:srgbClr val="666666"/>
                </a:solidFill>
                <a:latin typeface="Open Sans"/>
                <a:ea typeface="Open Sans"/>
                <a:cs typeface="Open Sans"/>
                <a:sym typeface="Open Sans"/>
              </a:rPr>
              <a:t>SEM (Search Engine Marketing)</a:t>
            </a:r>
            <a:r>
              <a:rPr lang="en">
                <a:solidFill>
                  <a:srgbClr val="666666"/>
                </a:solidFill>
                <a:latin typeface="Open Sans"/>
                <a:ea typeface="Open Sans"/>
                <a:cs typeface="Open Sans"/>
                <a:sym typeface="Open Sans"/>
              </a:rPr>
              <a:t>, a method of advertising where the desired result is to increase the visibility of a business’s website when a specific set of keywords is searched. Advertisers determine the keywords that are relevant to their business, then use the Google Ads platform to bid on </a:t>
            </a:r>
            <a:r>
              <a:rPr b="1" lang="en">
                <a:solidFill>
                  <a:srgbClr val="666666"/>
                </a:solidFill>
                <a:latin typeface="Open Sans"/>
                <a:ea typeface="Open Sans"/>
                <a:cs typeface="Open Sans"/>
                <a:sym typeface="Open Sans"/>
              </a:rPr>
              <a:t>Paid Keywords</a:t>
            </a:r>
            <a:r>
              <a:rPr lang="en">
                <a:solidFill>
                  <a:srgbClr val="666666"/>
                </a:solidFill>
                <a:latin typeface="Open Sans"/>
                <a:ea typeface="Open Sans"/>
                <a:cs typeface="Open Sans"/>
                <a:sym typeface="Open Sans"/>
              </a:rPr>
              <a:t> and promote their ads in relevant search results. </a:t>
            </a:r>
            <a:r>
              <a:rPr b="1" lang="en">
                <a:solidFill>
                  <a:srgbClr val="666666"/>
                </a:solidFill>
                <a:latin typeface="Open Sans"/>
                <a:ea typeface="Open Sans"/>
                <a:cs typeface="Open Sans"/>
                <a:sym typeface="Open Sans"/>
              </a:rPr>
              <a:t>Cost-Per-Click (CPC)</a:t>
            </a:r>
            <a:r>
              <a:rPr lang="en">
                <a:solidFill>
                  <a:srgbClr val="666666"/>
                </a:solidFill>
                <a:latin typeface="Open Sans"/>
                <a:ea typeface="Open Sans"/>
                <a:cs typeface="Open Sans"/>
                <a:sym typeface="Open Sans"/>
              </a:rPr>
              <a:t> is the estimated final cost that advertisers are charged to appear for Google search keywords. With Google Ads, advertisers only pay when users click on the ad. This is called the </a:t>
            </a:r>
            <a:r>
              <a:rPr b="1" lang="en">
                <a:solidFill>
                  <a:srgbClr val="666666"/>
                </a:solidFill>
                <a:latin typeface="Open Sans"/>
                <a:ea typeface="Open Sans"/>
                <a:cs typeface="Open Sans"/>
                <a:sym typeface="Open Sans"/>
              </a:rPr>
              <a:t>Pay-Per-Click (PPC)</a:t>
            </a:r>
            <a:r>
              <a:rPr lang="en">
                <a:solidFill>
                  <a:srgbClr val="666666"/>
                </a:solidFill>
                <a:latin typeface="Open Sans"/>
                <a:ea typeface="Open Sans"/>
                <a:cs typeface="Open Sans"/>
                <a:sym typeface="Open Sans"/>
              </a:rPr>
              <a:t> model.</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6" name="Shape 536"/>
        <p:cNvGrpSpPr/>
        <p:nvPr/>
      </p:nvGrpSpPr>
      <p:grpSpPr>
        <a:xfrm>
          <a:off x="0" y="0"/>
          <a:ext cx="0" cy="0"/>
          <a:chOff x="0" y="0"/>
          <a:chExt cx="0" cy="0"/>
        </a:xfrm>
      </p:grpSpPr>
      <p:sp>
        <p:nvSpPr>
          <p:cNvPr id="537" name="Google Shape;537;p85"/>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Recommended Keywords</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538" name="Google Shape;538;p85"/>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539" name="Google Shape;539;p85"/>
          <p:cNvSpPr txBox="1"/>
          <p:nvPr/>
        </p:nvSpPr>
        <p:spPr>
          <a:xfrm>
            <a:off x="312450" y="1081050"/>
            <a:ext cx="4093200" cy="3444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a:solidFill>
                  <a:srgbClr val="666666"/>
                </a:solidFill>
                <a:latin typeface="Open Sans"/>
                <a:ea typeface="Open Sans"/>
                <a:cs typeface="Open Sans"/>
                <a:sym typeface="Open Sans"/>
              </a:rPr>
              <a:t>What is the opportunity?</a:t>
            </a:r>
            <a:endParaRPr b="1">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This section identifies the top five keywords for your prospect’s business, based on content gathered from their website and location.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The report shows the average CPC for these keywords. It also displays the potential results of running a dedicated ad campaign over one month that focuses on these keywords. Imagine the excitement your prospect would feel about receiving this exposure for their business!</a:t>
            </a:r>
            <a:endParaRPr>
              <a:solidFill>
                <a:srgbClr val="666666"/>
              </a:solidFill>
              <a:latin typeface="Open Sans"/>
              <a:ea typeface="Open Sans"/>
              <a:cs typeface="Open Sans"/>
              <a:sym typeface="Open Sans"/>
            </a:endParaRPr>
          </a:p>
        </p:txBody>
      </p:sp>
      <p:pic>
        <p:nvPicPr>
          <p:cNvPr id="540" name="Google Shape;540;p85"/>
          <p:cNvPicPr preferRelativeResize="0"/>
          <p:nvPr/>
        </p:nvPicPr>
        <p:blipFill>
          <a:blip r:embed="rId3">
            <a:alphaModFix/>
          </a:blip>
          <a:stretch>
            <a:fillRect/>
          </a:stretch>
        </p:blipFill>
        <p:spPr>
          <a:xfrm>
            <a:off x="4972700" y="1202825"/>
            <a:ext cx="3834551" cy="3499752"/>
          </a:xfrm>
          <a:prstGeom prst="rect">
            <a:avLst/>
          </a:prstGeom>
          <a:noFill/>
          <a:ln cap="flat" cmpd="sng" w="9525">
            <a:solidFill>
              <a:srgbClr val="EFEFEF"/>
            </a:solidFill>
            <a:prstDash val="solid"/>
            <a:round/>
            <a:headEnd len="sm" w="sm" type="none"/>
            <a:tailEnd len="sm" w="sm" type="none"/>
          </a:ln>
          <a:effectLst>
            <a:outerShdw blurRad="142875" rotWithShape="0" algn="bl" dir="3000000" dist="95250">
              <a:srgbClr val="535352">
                <a:alpha val="70000"/>
              </a:srgbClr>
            </a:outerShdw>
          </a:effectLst>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sp>
        <p:nvSpPr>
          <p:cNvPr id="545" name="Google Shape;545;p86"/>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Campaign Performance</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546" name="Google Shape;546;p86"/>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547" name="Google Shape;547;p86"/>
          <p:cNvSpPr txBox="1"/>
          <p:nvPr/>
        </p:nvSpPr>
        <p:spPr>
          <a:xfrm>
            <a:off x="312450" y="1081050"/>
            <a:ext cx="8494800" cy="3900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This section </a:t>
            </a:r>
            <a:r>
              <a:rPr lang="en">
                <a:solidFill>
                  <a:srgbClr val="666666"/>
                </a:solidFill>
                <a:latin typeface="Open Sans"/>
                <a:ea typeface="Open Sans"/>
                <a:cs typeface="Open Sans"/>
                <a:sym typeface="Open Sans"/>
              </a:rPr>
              <a:t>examines how your prospect’s existing campaigns stack up against their competition. Here, the Snapshot Report examines:</a:t>
            </a:r>
            <a:endParaRPr>
              <a:solidFill>
                <a:srgbClr val="666666"/>
              </a:solidFill>
              <a:latin typeface="Open Sans"/>
              <a:ea typeface="Open Sans"/>
              <a:cs typeface="Open Sans"/>
              <a:sym typeface="Open Sans"/>
            </a:endParaRPr>
          </a:p>
          <a:p>
            <a:pPr indent="-317500" lvl="0" marL="457200" rtl="0" algn="l">
              <a:lnSpc>
                <a:spcPct val="115000"/>
              </a:lnSpc>
              <a:spcBef>
                <a:spcPts val="1000"/>
              </a:spcBef>
              <a:spcAft>
                <a:spcPts val="0"/>
              </a:spcAft>
              <a:buClr>
                <a:srgbClr val="666666"/>
              </a:buClr>
              <a:buSzPts val="1400"/>
              <a:buFont typeface="Open Sans"/>
              <a:buChar char="●"/>
            </a:pPr>
            <a:r>
              <a:rPr lang="en">
                <a:solidFill>
                  <a:srgbClr val="666666"/>
                </a:solidFill>
                <a:latin typeface="Open Sans"/>
                <a:ea typeface="Open Sans"/>
                <a:cs typeface="Open Sans"/>
                <a:sym typeface="Open Sans"/>
              </a:rPr>
              <a:t>The number of paid ads your prospect and their competitors have purchased in the most recent month.</a:t>
            </a:r>
            <a:endParaRPr>
              <a:solidFill>
                <a:srgbClr val="666666"/>
              </a:solidFill>
              <a:latin typeface="Open Sans"/>
              <a:ea typeface="Open Sans"/>
              <a:cs typeface="Open Sans"/>
              <a:sym typeface="Open Sans"/>
            </a:endParaRPr>
          </a:p>
          <a:p>
            <a:pPr indent="-317500" lvl="0" marL="457200" rtl="0" algn="l">
              <a:lnSpc>
                <a:spcPct val="115000"/>
              </a:lnSpc>
              <a:spcBef>
                <a:spcPts val="0"/>
              </a:spcBef>
              <a:spcAft>
                <a:spcPts val="0"/>
              </a:spcAft>
              <a:buClr>
                <a:srgbClr val="666666"/>
              </a:buClr>
              <a:buSzPts val="1400"/>
              <a:buFont typeface="Open Sans"/>
              <a:buChar char="●"/>
            </a:pPr>
            <a:r>
              <a:rPr lang="en">
                <a:solidFill>
                  <a:srgbClr val="666666"/>
                </a:solidFill>
                <a:latin typeface="Open Sans"/>
                <a:ea typeface="Open Sans"/>
                <a:cs typeface="Open Sans"/>
                <a:sym typeface="Open Sans"/>
              </a:rPr>
              <a:t>The estimated number of clicks received from all their paid keywords.</a:t>
            </a:r>
            <a:endParaRPr>
              <a:solidFill>
                <a:srgbClr val="666666"/>
              </a:solidFill>
              <a:latin typeface="Open Sans"/>
              <a:ea typeface="Open Sans"/>
              <a:cs typeface="Open Sans"/>
              <a:sym typeface="Open Sans"/>
            </a:endParaRPr>
          </a:p>
          <a:p>
            <a:pPr indent="-317500" lvl="0" marL="457200" rtl="0" algn="l">
              <a:lnSpc>
                <a:spcPct val="115000"/>
              </a:lnSpc>
              <a:spcBef>
                <a:spcPts val="0"/>
              </a:spcBef>
              <a:spcAft>
                <a:spcPts val="0"/>
              </a:spcAft>
              <a:buClr>
                <a:srgbClr val="666666"/>
              </a:buClr>
              <a:buSzPts val="1400"/>
              <a:buFont typeface="Open Sans"/>
              <a:buChar char="●"/>
            </a:pPr>
            <a:r>
              <a:rPr lang="en">
                <a:solidFill>
                  <a:srgbClr val="666666"/>
                </a:solidFill>
                <a:latin typeface="Open Sans"/>
                <a:ea typeface="Open Sans"/>
                <a:cs typeface="Open Sans"/>
                <a:sym typeface="Open Sans"/>
              </a:rPr>
              <a:t>The approximate Google Ads spend in the last month.</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This data provides you and your prospect a view of what high-performing competitors are doing, and what your prospect must do to compete.</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51"/>
          <p:cNvSpPr/>
          <p:nvPr/>
        </p:nvSpPr>
        <p:spPr>
          <a:xfrm>
            <a:off x="0" y="0"/>
            <a:ext cx="9144000" cy="5143500"/>
          </a:xfrm>
          <a:prstGeom prst="rect">
            <a:avLst/>
          </a:prstGeom>
          <a:solidFill>
            <a:srgbClr val="B7B7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51"/>
          <p:cNvSpPr txBox="1"/>
          <p:nvPr/>
        </p:nvSpPr>
        <p:spPr>
          <a:xfrm>
            <a:off x="0" y="1766105"/>
            <a:ext cx="9144000" cy="16113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4800">
                <a:solidFill>
                  <a:srgbClr val="FFFFFF"/>
                </a:solidFill>
                <a:latin typeface="Montserrat"/>
                <a:ea typeface="Montserrat"/>
                <a:cs typeface="Montserrat"/>
                <a:sym typeface="Montserrat"/>
              </a:rPr>
              <a:t>Overview</a:t>
            </a:r>
            <a:endParaRPr sz="4800">
              <a:solidFill>
                <a:srgbClr val="FFFFFF"/>
              </a:solidFill>
              <a:latin typeface="Montserrat"/>
              <a:ea typeface="Montserrat"/>
              <a:cs typeface="Montserrat"/>
              <a:sym typeface="Montserrat"/>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sp>
        <p:nvSpPr>
          <p:cNvPr id="552" name="Google Shape;552;p87"/>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Campaign Performance</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553" name="Google Shape;553;p87"/>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554" name="Google Shape;554;p87"/>
          <p:cNvSpPr txBox="1"/>
          <p:nvPr/>
        </p:nvSpPr>
        <p:spPr>
          <a:xfrm>
            <a:off x="312450" y="1081050"/>
            <a:ext cx="8494800" cy="1966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Show your prospect how their advertising stacks up against their competitors:</a:t>
            </a:r>
            <a:endParaRPr>
              <a:solidFill>
                <a:srgbClr val="666666"/>
              </a:solidFill>
              <a:latin typeface="Open Sans"/>
              <a:ea typeface="Open Sans"/>
              <a:cs typeface="Open Sans"/>
              <a:sym typeface="Open Sans"/>
            </a:endParaRPr>
          </a:p>
          <a:p>
            <a:pPr indent="0" lvl="0" marL="0" rtl="0" algn="l">
              <a:lnSpc>
                <a:spcPct val="115000"/>
              </a:lnSpc>
              <a:spcBef>
                <a:spcPts val="1000"/>
              </a:spcBef>
              <a:spcAft>
                <a:spcPts val="0"/>
              </a:spcAft>
              <a:buNone/>
            </a:pPr>
            <a:r>
              <a:rPr b="1" lang="en" sz="1200">
                <a:solidFill>
                  <a:srgbClr val="666666"/>
                </a:solidFill>
                <a:latin typeface="Open Sans"/>
                <a:ea typeface="Open Sans"/>
                <a:cs typeface="Open Sans"/>
                <a:sym typeface="Open Sans"/>
              </a:rPr>
              <a:t>     </a:t>
            </a:r>
            <a:r>
              <a:rPr b="1" lang="en" sz="1200">
                <a:solidFill>
                  <a:srgbClr val="666666"/>
                </a:solidFill>
                <a:latin typeface="Open Sans"/>
                <a:ea typeface="Open Sans"/>
                <a:cs typeface="Open Sans"/>
                <a:sym typeface="Open Sans"/>
              </a:rPr>
              <a:t>Overlap:</a:t>
            </a:r>
            <a:r>
              <a:rPr lang="en" sz="1200">
                <a:solidFill>
                  <a:srgbClr val="666666"/>
                </a:solidFill>
                <a:latin typeface="Open Sans"/>
                <a:ea typeface="Open Sans"/>
                <a:cs typeface="Open Sans"/>
                <a:sym typeface="Open Sans"/>
              </a:rPr>
              <a:t> How similar your prospect’s campaigns are to their competitors, based on common keywords. </a:t>
            </a:r>
            <a:endParaRPr sz="1200">
              <a:solidFill>
                <a:srgbClr val="666666"/>
              </a:solidFill>
              <a:latin typeface="Open Sans"/>
              <a:ea typeface="Open Sans"/>
              <a:cs typeface="Open Sans"/>
              <a:sym typeface="Open Sans"/>
            </a:endParaRPr>
          </a:p>
          <a:p>
            <a:pPr indent="0" lvl="0" marL="0" rtl="0" algn="l">
              <a:lnSpc>
                <a:spcPct val="115000"/>
              </a:lnSpc>
              <a:spcBef>
                <a:spcPts val="1000"/>
              </a:spcBef>
              <a:spcAft>
                <a:spcPts val="0"/>
              </a:spcAft>
              <a:buNone/>
            </a:pPr>
            <a:r>
              <a:rPr b="1" lang="en" sz="1200">
                <a:solidFill>
                  <a:srgbClr val="666666"/>
                </a:solidFill>
                <a:latin typeface="Open Sans"/>
                <a:ea typeface="Open Sans"/>
                <a:cs typeface="Open Sans"/>
                <a:sym typeface="Open Sans"/>
              </a:rPr>
              <a:t>     Keywords: </a:t>
            </a:r>
            <a:r>
              <a:rPr lang="en" sz="1200">
                <a:solidFill>
                  <a:srgbClr val="666666"/>
                </a:solidFill>
                <a:latin typeface="Open Sans"/>
                <a:ea typeface="Open Sans"/>
                <a:cs typeface="Open Sans"/>
                <a:sym typeface="Open Sans"/>
              </a:rPr>
              <a:t>The number of paid ads your prospect and competitors have purchased in the most recent month.</a:t>
            </a:r>
            <a:endParaRPr sz="1200">
              <a:solidFill>
                <a:srgbClr val="666666"/>
              </a:solidFill>
              <a:latin typeface="Open Sans"/>
              <a:ea typeface="Open Sans"/>
              <a:cs typeface="Open Sans"/>
              <a:sym typeface="Open Sans"/>
            </a:endParaRPr>
          </a:p>
          <a:p>
            <a:pPr indent="0" lvl="0" marL="0" rtl="0" algn="l">
              <a:lnSpc>
                <a:spcPct val="115000"/>
              </a:lnSpc>
              <a:spcBef>
                <a:spcPts val="1000"/>
              </a:spcBef>
              <a:spcAft>
                <a:spcPts val="0"/>
              </a:spcAft>
              <a:buNone/>
            </a:pPr>
            <a:r>
              <a:rPr b="1" lang="en" sz="1200">
                <a:solidFill>
                  <a:srgbClr val="666666"/>
                </a:solidFill>
                <a:latin typeface="Open Sans"/>
                <a:ea typeface="Open Sans"/>
                <a:cs typeface="Open Sans"/>
                <a:sym typeface="Open Sans"/>
              </a:rPr>
              <a:t>     Clicks:</a:t>
            </a:r>
            <a:r>
              <a:rPr lang="en" sz="1200">
                <a:solidFill>
                  <a:srgbClr val="666666"/>
                </a:solidFill>
                <a:latin typeface="Open Sans"/>
                <a:ea typeface="Open Sans"/>
                <a:cs typeface="Open Sans"/>
                <a:sym typeface="Open Sans"/>
              </a:rPr>
              <a:t> The estimated number of clicks your prospect and competitors get from all their paid keywords. </a:t>
            </a:r>
            <a:endParaRPr sz="1200">
              <a:solidFill>
                <a:srgbClr val="666666"/>
              </a:solidFill>
              <a:latin typeface="Open Sans"/>
              <a:ea typeface="Open Sans"/>
              <a:cs typeface="Open Sans"/>
              <a:sym typeface="Open Sans"/>
            </a:endParaRPr>
          </a:p>
          <a:p>
            <a:pPr indent="0" lvl="0" marL="0" rtl="0" algn="l">
              <a:lnSpc>
                <a:spcPct val="115000"/>
              </a:lnSpc>
              <a:spcBef>
                <a:spcPts val="1000"/>
              </a:spcBef>
              <a:spcAft>
                <a:spcPts val="0"/>
              </a:spcAft>
              <a:buNone/>
            </a:pPr>
            <a:r>
              <a:rPr b="1" lang="en" sz="1200">
                <a:solidFill>
                  <a:srgbClr val="666666"/>
                </a:solidFill>
                <a:latin typeface="Open Sans"/>
                <a:ea typeface="Open Sans"/>
                <a:cs typeface="Open Sans"/>
                <a:sym typeface="Open Sans"/>
              </a:rPr>
              <a:t>     Budget:</a:t>
            </a:r>
            <a:r>
              <a:rPr lang="en" sz="1200">
                <a:solidFill>
                  <a:srgbClr val="666666"/>
                </a:solidFill>
                <a:latin typeface="Open Sans"/>
                <a:ea typeface="Open Sans"/>
                <a:cs typeface="Open Sans"/>
                <a:sym typeface="Open Sans"/>
              </a:rPr>
              <a:t> The estimated Google AdWords spend for your prospect and their competitors in the last month.</a:t>
            </a:r>
            <a:endParaRPr>
              <a:solidFill>
                <a:schemeClr val="dk1"/>
              </a:solidFill>
            </a:endParaRPr>
          </a:p>
          <a:p>
            <a:pPr indent="0" lvl="0" marL="0" rtl="0" algn="l">
              <a:lnSpc>
                <a:spcPct val="115000"/>
              </a:lnSpc>
              <a:spcBef>
                <a:spcPts val="1000"/>
              </a:spcBef>
              <a:spcAft>
                <a:spcPts val="1000"/>
              </a:spcAft>
              <a:buNone/>
            </a:pPr>
            <a:r>
              <a:t/>
            </a:r>
            <a:endParaRPr>
              <a:solidFill>
                <a:srgbClr val="666666"/>
              </a:solidFill>
              <a:latin typeface="Open Sans"/>
              <a:ea typeface="Open Sans"/>
              <a:cs typeface="Open Sans"/>
              <a:sym typeface="Open Sans"/>
            </a:endParaRPr>
          </a:p>
        </p:txBody>
      </p:sp>
      <p:pic>
        <p:nvPicPr>
          <p:cNvPr id="555" name="Google Shape;555;p87"/>
          <p:cNvPicPr preferRelativeResize="0"/>
          <p:nvPr/>
        </p:nvPicPr>
        <p:blipFill>
          <a:blip r:embed="rId3">
            <a:alphaModFix/>
          </a:blip>
          <a:stretch>
            <a:fillRect/>
          </a:stretch>
        </p:blipFill>
        <p:spPr>
          <a:xfrm>
            <a:off x="1590650" y="3075200"/>
            <a:ext cx="5938399" cy="1823425"/>
          </a:xfrm>
          <a:prstGeom prst="rect">
            <a:avLst/>
          </a:prstGeom>
          <a:noFill/>
          <a:ln cap="flat" cmpd="sng" w="9525">
            <a:solidFill>
              <a:srgbClr val="EFEFEF"/>
            </a:solidFill>
            <a:prstDash val="solid"/>
            <a:round/>
            <a:headEnd len="sm" w="sm" type="none"/>
            <a:tailEnd len="sm" w="sm" type="none"/>
          </a:ln>
          <a:effectLst>
            <a:outerShdw blurRad="142875" rotWithShape="0" algn="bl" dir="3000000" dist="95250">
              <a:srgbClr val="535352">
                <a:alpha val="70000"/>
              </a:srgbClr>
            </a:outerShdw>
          </a:effectLst>
        </p:spPr>
      </p:pic>
      <p:grpSp>
        <p:nvGrpSpPr>
          <p:cNvPr id="556" name="Google Shape;556;p87"/>
          <p:cNvGrpSpPr/>
          <p:nvPr/>
        </p:nvGrpSpPr>
        <p:grpSpPr>
          <a:xfrm>
            <a:off x="7428750" y="3303800"/>
            <a:ext cx="1495950" cy="755400"/>
            <a:chOff x="7276350" y="3303800"/>
            <a:chExt cx="1495950" cy="755400"/>
          </a:xfrm>
        </p:grpSpPr>
        <p:sp>
          <p:nvSpPr>
            <p:cNvPr id="557" name="Google Shape;557;p87"/>
            <p:cNvSpPr/>
            <p:nvPr/>
          </p:nvSpPr>
          <p:spPr>
            <a:xfrm>
              <a:off x="7740450" y="3303800"/>
              <a:ext cx="990600" cy="755400"/>
            </a:xfrm>
            <a:prstGeom prst="roundRect">
              <a:avLst>
                <a:gd fmla="val 16667" name="adj"/>
              </a:avLst>
            </a:prstGeom>
            <a:solidFill>
              <a:srgbClr val="E0F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87"/>
            <p:cNvSpPr/>
            <p:nvPr/>
          </p:nvSpPr>
          <p:spPr>
            <a:xfrm flipH="1" rot="-6558049">
              <a:off x="7448799" y="3511210"/>
              <a:ext cx="226002" cy="525923"/>
            </a:xfrm>
            <a:prstGeom prst="triangle">
              <a:avLst>
                <a:gd fmla="val 50000" name="adj"/>
              </a:avLst>
            </a:prstGeom>
            <a:solidFill>
              <a:srgbClr val="E0F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87"/>
            <p:cNvSpPr txBox="1"/>
            <p:nvPr/>
          </p:nvSpPr>
          <p:spPr>
            <a:xfrm>
              <a:off x="7699200" y="3442700"/>
              <a:ext cx="1073100" cy="477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en" sz="1200">
                  <a:solidFill>
                    <a:srgbClr val="666666"/>
                  </a:solidFill>
                  <a:latin typeface="Open Sans"/>
                  <a:ea typeface="Open Sans"/>
                  <a:cs typeface="Open Sans"/>
                  <a:sym typeface="Open Sans"/>
                </a:rPr>
                <a:t>Your prospect</a:t>
              </a:r>
              <a:endParaRPr sz="1200"/>
            </a:p>
          </p:txBody>
        </p:sp>
      </p:grpSp>
      <p:grpSp>
        <p:nvGrpSpPr>
          <p:cNvPr id="560" name="Google Shape;560;p87"/>
          <p:cNvGrpSpPr/>
          <p:nvPr/>
        </p:nvGrpSpPr>
        <p:grpSpPr>
          <a:xfrm>
            <a:off x="114043" y="3400506"/>
            <a:ext cx="1558979" cy="917948"/>
            <a:chOff x="7657999" y="3390077"/>
            <a:chExt cx="1361554" cy="1039343"/>
          </a:xfrm>
        </p:grpSpPr>
        <p:sp>
          <p:nvSpPr>
            <p:cNvPr id="561" name="Google Shape;561;p87"/>
            <p:cNvSpPr/>
            <p:nvPr/>
          </p:nvSpPr>
          <p:spPr>
            <a:xfrm>
              <a:off x="7807000" y="3390077"/>
              <a:ext cx="990600" cy="948600"/>
            </a:xfrm>
            <a:prstGeom prst="roundRect">
              <a:avLst>
                <a:gd fmla="val 16667" name="adj"/>
              </a:avLst>
            </a:prstGeom>
            <a:solidFill>
              <a:srgbClr val="E0F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87"/>
            <p:cNvSpPr/>
            <p:nvPr/>
          </p:nvSpPr>
          <p:spPr>
            <a:xfrm flipH="1" rot="7449439">
              <a:off x="8724473" y="4078416"/>
              <a:ext cx="214260" cy="324610"/>
            </a:xfrm>
            <a:prstGeom prst="triangle">
              <a:avLst>
                <a:gd fmla="val 50000" name="adj"/>
              </a:avLst>
            </a:prstGeom>
            <a:solidFill>
              <a:srgbClr val="E0F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87"/>
            <p:cNvSpPr txBox="1"/>
            <p:nvPr/>
          </p:nvSpPr>
          <p:spPr>
            <a:xfrm>
              <a:off x="7657999" y="3475136"/>
              <a:ext cx="1238100" cy="767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en" sz="1200">
                  <a:solidFill>
                    <a:srgbClr val="666666"/>
                  </a:solidFill>
                  <a:latin typeface="Open Sans"/>
                  <a:ea typeface="Open Sans"/>
                  <a:cs typeface="Open Sans"/>
                  <a:sym typeface="Open Sans"/>
                </a:rPr>
                <a:t>Your </a:t>
              </a:r>
              <a:endParaRPr sz="1200">
                <a:solidFill>
                  <a:srgbClr val="666666"/>
                </a:solidFill>
                <a:latin typeface="Open Sans"/>
                <a:ea typeface="Open Sans"/>
                <a:cs typeface="Open Sans"/>
                <a:sym typeface="Open Sans"/>
              </a:endParaRPr>
            </a:p>
            <a:p>
              <a:pPr indent="0" lvl="0" marL="0" rtl="0" algn="ctr">
                <a:lnSpc>
                  <a:spcPct val="100000"/>
                </a:lnSpc>
                <a:spcBef>
                  <a:spcPts val="0"/>
                </a:spcBef>
                <a:spcAft>
                  <a:spcPts val="0"/>
                </a:spcAft>
                <a:buNone/>
              </a:pPr>
              <a:r>
                <a:rPr lang="en" sz="1200">
                  <a:solidFill>
                    <a:srgbClr val="666666"/>
                  </a:solidFill>
                  <a:latin typeface="Open Sans"/>
                  <a:ea typeface="Open Sans"/>
                  <a:cs typeface="Open Sans"/>
                  <a:sym typeface="Open Sans"/>
                </a:rPr>
                <a:t>prospect’s competitors</a:t>
              </a:r>
              <a:endParaRPr sz="1200"/>
            </a:p>
          </p:txBody>
        </p:sp>
      </p:grpSp>
      <p:sp>
        <p:nvSpPr>
          <p:cNvPr id="564" name="Google Shape;564;p87"/>
          <p:cNvSpPr/>
          <p:nvPr/>
        </p:nvSpPr>
        <p:spPr>
          <a:xfrm>
            <a:off x="1630125" y="3981450"/>
            <a:ext cx="42900" cy="918000"/>
          </a:xfrm>
          <a:prstGeom prst="rect">
            <a:avLst/>
          </a:prstGeom>
          <a:solidFill>
            <a:srgbClr val="E0F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87"/>
          <p:cNvSpPr/>
          <p:nvPr/>
        </p:nvSpPr>
        <p:spPr>
          <a:xfrm>
            <a:off x="7428750" y="3676650"/>
            <a:ext cx="42900" cy="304800"/>
          </a:xfrm>
          <a:prstGeom prst="rect">
            <a:avLst/>
          </a:prstGeom>
          <a:solidFill>
            <a:srgbClr val="E0F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9" name="Shape 569"/>
        <p:cNvGrpSpPr/>
        <p:nvPr/>
      </p:nvGrpSpPr>
      <p:grpSpPr>
        <a:xfrm>
          <a:off x="0" y="0"/>
          <a:ext cx="0" cy="0"/>
          <a:chOff x="0" y="0"/>
          <a:chExt cx="0" cy="0"/>
        </a:xfrm>
      </p:grpSpPr>
      <p:sp>
        <p:nvSpPr>
          <p:cNvPr id="570" name="Google Shape;570;p88"/>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Advertising Grade Calculation</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571" name="Google Shape;571;p88"/>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572" name="Google Shape;572;p88"/>
          <p:cNvSpPr txBox="1"/>
          <p:nvPr/>
        </p:nvSpPr>
        <p:spPr>
          <a:xfrm>
            <a:off x="312450" y="1233450"/>
            <a:ext cx="8494800" cy="995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The Advertising grade is determined by the percentile range the campaign’s estimated cost per click falls into </a:t>
            </a:r>
            <a:r>
              <a:rPr lang="en">
                <a:solidFill>
                  <a:srgbClr val="666666"/>
                </a:solidFill>
                <a:latin typeface="Open Sans"/>
                <a:ea typeface="Open Sans"/>
                <a:cs typeface="Open Sans"/>
                <a:sym typeface="Open Sans"/>
              </a:rPr>
              <a:t>when compared to other businesses in the same industry</a:t>
            </a:r>
            <a:r>
              <a:rPr lang="en">
                <a:solidFill>
                  <a:srgbClr val="666666"/>
                </a:solidFill>
                <a:latin typeface="Open Sans"/>
                <a:ea typeface="Open Sans"/>
                <a:cs typeface="Open Sans"/>
                <a:sym typeface="Open Sans"/>
              </a:rPr>
              <a:t>.</a:t>
            </a:r>
            <a:endParaRPr i="1">
              <a:solidFill>
                <a:srgbClr val="666666"/>
              </a:solidFill>
              <a:latin typeface="Open Sans"/>
              <a:ea typeface="Open Sans"/>
              <a:cs typeface="Open Sans"/>
              <a:sym typeface="Open Sans"/>
            </a:endParaRPr>
          </a:p>
        </p:txBody>
      </p:sp>
      <p:sp>
        <p:nvSpPr>
          <p:cNvPr id="573" name="Google Shape;573;p88"/>
          <p:cNvSpPr txBox="1"/>
          <p:nvPr/>
        </p:nvSpPr>
        <p:spPr>
          <a:xfrm>
            <a:off x="13" y="2416775"/>
            <a:ext cx="9144000" cy="4503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i="1" lang="en">
                <a:solidFill>
                  <a:srgbClr val="666666"/>
                </a:solidFill>
                <a:latin typeface="Open Sans"/>
                <a:ea typeface="Open Sans"/>
                <a:cs typeface="Open Sans"/>
                <a:sym typeface="Open Sans"/>
              </a:rPr>
              <a:t>Estimated Cost per Click = Estimated Monthly Ad Budget / Estimated Monthly Paid Clicks</a:t>
            </a:r>
            <a:endParaRPr i="1">
              <a:solidFill>
                <a:srgbClr val="666666"/>
              </a:solidFill>
              <a:latin typeface="Open Sans"/>
              <a:ea typeface="Open Sans"/>
              <a:cs typeface="Open Sans"/>
              <a:sym typeface="Open Sans"/>
            </a:endParaRPr>
          </a:p>
        </p:txBody>
      </p:sp>
      <p:pic>
        <p:nvPicPr>
          <p:cNvPr id="574" name="Google Shape;574;p88"/>
          <p:cNvPicPr preferRelativeResize="0"/>
          <p:nvPr/>
        </p:nvPicPr>
        <p:blipFill>
          <a:blip r:embed="rId3">
            <a:alphaModFix/>
          </a:blip>
          <a:stretch>
            <a:fillRect/>
          </a:stretch>
        </p:blipFill>
        <p:spPr>
          <a:xfrm>
            <a:off x="1976463" y="3500950"/>
            <a:ext cx="5191125" cy="8382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8" name="Shape 578"/>
        <p:cNvGrpSpPr/>
        <p:nvPr/>
      </p:nvGrpSpPr>
      <p:grpSpPr>
        <a:xfrm>
          <a:off x="0" y="0"/>
          <a:ext cx="0" cy="0"/>
          <a:chOff x="0" y="0"/>
          <a:chExt cx="0" cy="0"/>
        </a:xfrm>
      </p:grpSpPr>
      <p:sp>
        <p:nvSpPr>
          <p:cNvPr id="579" name="Google Shape;579;p89"/>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Retargeting</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580" name="Google Shape;580;p89"/>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581" name="Google Shape;581;p89"/>
          <p:cNvSpPr txBox="1"/>
          <p:nvPr/>
        </p:nvSpPr>
        <p:spPr>
          <a:xfrm>
            <a:off x="312450" y="1081050"/>
            <a:ext cx="8494800" cy="1538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This</a:t>
            </a:r>
            <a:r>
              <a:rPr lang="en">
                <a:solidFill>
                  <a:srgbClr val="666666"/>
                </a:solidFill>
                <a:latin typeface="Open Sans"/>
                <a:ea typeface="Open Sans"/>
                <a:cs typeface="Open Sans"/>
                <a:sym typeface="Open Sans"/>
              </a:rPr>
              <a:t> section offers insights from </a:t>
            </a:r>
            <a:r>
              <a:rPr b="1" lang="en">
                <a:solidFill>
                  <a:srgbClr val="666666"/>
                </a:solidFill>
                <a:latin typeface="Open Sans"/>
                <a:ea typeface="Open Sans"/>
                <a:cs typeface="Open Sans"/>
                <a:sym typeface="Open Sans"/>
              </a:rPr>
              <a:t>Facebook</a:t>
            </a:r>
            <a:r>
              <a:rPr lang="en">
                <a:solidFill>
                  <a:srgbClr val="666666"/>
                </a:solidFill>
                <a:latin typeface="Open Sans"/>
                <a:ea typeface="Open Sans"/>
                <a:cs typeface="Open Sans"/>
                <a:sym typeface="Open Sans"/>
              </a:rPr>
              <a:t> on whether a business is taking advantage of retargeting—a method where advertisers display targeted ads to people who have already visited their website. People don’t always convert the first time they visit a website. Retargeted ads will keep your prospect’s business top-of-mind and direct customers back to their site. These ads can boost conversions and grow revenue!</a:t>
            </a:r>
            <a:endParaRPr>
              <a:solidFill>
                <a:srgbClr val="666666"/>
              </a:solidFill>
              <a:latin typeface="Open Sans"/>
              <a:ea typeface="Open Sans"/>
              <a:cs typeface="Open Sans"/>
              <a:sym typeface="Open Sans"/>
            </a:endParaRPr>
          </a:p>
        </p:txBody>
      </p:sp>
      <p:pic>
        <p:nvPicPr>
          <p:cNvPr id="582" name="Google Shape;582;p89"/>
          <p:cNvPicPr preferRelativeResize="0"/>
          <p:nvPr/>
        </p:nvPicPr>
        <p:blipFill>
          <a:blip r:embed="rId3">
            <a:alphaModFix/>
          </a:blip>
          <a:stretch>
            <a:fillRect/>
          </a:stretch>
        </p:blipFill>
        <p:spPr>
          <a:xfrm>
            <a:off x="1895475" y="2796850"/>
            <a:ext cx="5353049" cy="1865774"/>
          </a:xfrm>
          <a:prstGeom prst="rect">
            <a:avLst/>
          </a:prstGeom>
          <a:noFill/>
          <a:ln cap="flat" cmpd="sng" w="9525">
            <a:solidFill>
              <a:srgbClr val="EFEFEF"/>
            </a:solidFill>
            <a:prstDash val="solid"/>
            <a:round/>
            <a:headEnd len="sm" w="sm" type="none"/>
            <a:tailEnd len="sm" w="sm" type="none"/>
          </a:ln>
          <a:effectLst>
            <a:outerShdw blurRad="142875" rotWithShape="0" algn="bl" dir="3000000" dist="95250">
              <a:srgbClr val="535352">
                <a:alpha val="70000"/>
              </a:srgbClr>
            </a:outerShdw>
          </a:effectLst>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 name="Shape 586"/>
        <p:cNvGrpSpPr/>
        <p:nvPr/>
      </p:nvGrpSpPr>
      <p:grpSpPr>
        <a:xfrm>
          <a:off x="0" y="0"/>
          <a:ext cx="0" cy="0"/>
          <a:chOff x="0" y="0"/>
          <a:chExt cx="0" cy="0"/>
        </a:xfrm>
      </p:grpSpPr>
      <p:sp>
        <p:nvSpPr>
          <p:cNvPr id="587" name="Google Shape;587;p90"/>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Selling Digital Advertising</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588" name="Google Shape;588;p90"/>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589" name="Google Shape;589;p90"/>
          <p:cNvSpPr txBox="1"/>
          <p:nvPr/>
        </p:nvSpPr>
        <p:spPr>
          <a:xfrm>
            <a:off x="312450" y="1233450"/>
            <a:ext cx="8393400" cy="2840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Use the insights uncovered in the Snapshot Report to guide the sales conversation around digital ads. Offer the </a:t>
            </a:r>
            <a:r>
              <a:rPr b="1" lang="en">
                <a:solidFill>
                  <a:srgbClr val="666666"/>
                </a:solidFill>
                <a:latin typeface="Open Sans"/>
                <a:ea typeface="Open Sans"/>
                <a:cs typeface="Open Sans"/>
                <a:sym typeface="Open Sans"/>
              </a:rPr>
              <a:t>Digital Ads Setup</a:t>
            </a:r>
            <a:r>
              <a:rPr lang="en">
                <a:solidFill>
                  <a:srgbClr val="666666"/>
                </a:solidFill>
                <a:latin typeface="Open Sans"/>
                <a:ea typeface="Open Sans"/>
                <a:cs typeface="Open Sans"/>
                <a:sym typeface="Open Sans"/>
              </a:rPr>
              <a:t> package, with any combination of add-ons, to target your potential customers, drive more sales, and maximize ROI. Our Digital Ads services include a variety of campaigns—including search, display, Facebook, LocalAds, and Youtube—and native ads. </a:t>
            </a:r>
            <a:endParaRPr>
              <a:solidFill>
                <a:srgbClr val="666666"/>
              </a:solidFill>
              <a:latin typeface="Open Sans"/>
              <a:ea typeface="Open Sans"/>
              <a:cs typeface="Open Sans"/>
              <a:sym typeface="Open Sans"/>
            </a:endParaRPr>
          </a:p>
          <a:p>
            <a:pPr indent="0" lvl="0" marL="0" rtl="0" algn="l">
              <a:lnSpc>
                <a:spcPct val="100000"/>
              </a:lnSpc>
              <a:spcBef>
                <a:spcPts val="1000"/>
              </a:spcBef>
              <a:spcAft>
                <a:spcPts val="0"/>
              </a:spcAft>
              <a:buNone/>
            </a:pPr>
            <a:r>
              <a:t/>
            </a:r>
            <a:endParaRPr>
              <a:solidFill>
                <a:srgbClr val="6AA84F"/>
              </a:solidFill>
              <a:latin typeface="Open Sans"/>
              <a:ea typeface="Open Sans"/>
              <a:cs typeface="Open Sans"/>
              <a:sym typeface="Open Sans"/>
            </a:endParaRPr>
          </a:p>
          <a:p>
            <a:pPr indent="-304800" lvl="0" marL="457200" rtl="0" algn="l">
              <a:lnSpc>
                <a:spcPct val="100000"/>
              </a:lnSpc>
              <a:spcBef>
                <a:spcPts val="0"/>
              </a:spcBef>
              <a:spcAft>
                <a:spcPts val="0"/>
              </a:spcAft>
              <a:buClr>
                <a:srgbClr val="6AA84F"/>
              </a:buClr>
              <a:buSzPts val="1200"/>
              <a:buFont typeface="Open Sans"/>
              <a:buChar char="+"/>
            </a:pPr>
            <a:r>
              <a:rPr lang="en" sz="1200">
                <a:solidFill>
                  <a:srgbClr val="6AA84F"/>
                </a:solidFill>
                <a:latin typeface="Open Sans"/>
                <a:ea typeface="Open Sans"/>
                <a:cs typeface="Open Sans"/>
                <a:sym typeface="Open Sans"/>
              </a:rPr>
              <a:t>If the grade is high</a:t>
            </a:r>
            <a:r>
              <a:rPr lang="en" sz="1200">
                <a:solidFill>
                  <a:srgbClr val="666666"/>
                </a:solidFill>
                <a:latin typeface="Open Sans"/>
                <a:ea typeface="Open Sans"/>
                <a:cs typeface="Open Sans"/>
                <a:sym typeface="Open Sans"/>
              </a:rPr>
              <a:t>, great! Your prospect is spending money, but they likely aren’t optimizing it. There’s always room for growth. </a:t>
            </a:r>
            <a:endParaRPr sz="1200">
              <a:solidFill>
                <a:srgbClr val="666666"/>
              </a:solidFill>
              <a:latin typeface="Open Sans"/>
              <a:ea typeface="Open Sans"/>
              <a:cs typeface="Open Sans"/>
              <a:sym typeface="Open Sans"/>
            </a:endParaRPr>
          </a:p>
          <a:p>
            <a:pPr indent="0" lvl="0" marL="457200" rtl="0" algn="l">
              <a:lnSpc>
                <a:spcPct val="100000"/>
              </a:lnSpc>
              <a:spcBef>
                <a:spcPts val="0"/>
              </a:spcBef>
              <a:spcAft>
                <a:spcPts val="0"/>
              </a:spcAft>
              <a:buNone/>
            </a:pPr>
            <a:r>
              <a:t/>
            </a:r>
            <a:endParaRPr sz="1200">
              <a:solidFill>
                <a:srgbClr val="434343"/>
              </a:solidFill>
              <a:latin typeface="Open Sans"/>
              <a:ea typeface="Open Sans"/>
              <a:cs typeface="Open Sans"/>
              <a:sym typeface="Open Sans"/>
            </a:endParaRPr>
          </a:p>
          <a:p>
            <a:pPr indent="-304800" lvl="0" marL="457200" rtl="0" algn="l">
              <a:lnSpc>
                <a:spcPct val="100000"/>
              </a:lnSpc>
              <a:spcBef>
                <a:spcPts val="0"/>
              </a:spcBef>
              <a:spcAft>
                <a:spcPts val="0"/>
              </a:spcAft>
              <a:buClr>
                <a:srgbClr val="E06666"/>
              </a:buClr>
              <a:buSzPts val="1200"/>
              <a:buFont typeface="Open Sans"/>
              <a:buChar char="-"/>
            </a:pPr>
            <a:r>
              <a:rPr lang="en" sz="1200">
                <a:solidFill>
                  <a:srgbClr val="E06666"/>
                </a:solidFill>
                <a:latin typeface="Open Sans"/>
                <a:ea typeface="Open Sans"/>
                <a:cs typeface="Open Sans"/>
                <a:sym typeface="Open Sans"/>
              </a:rPr>
              <a:t>If the grade is low</a:t>
            </a:r>
            <a:r>
              <a:rPr lang="en" sz="1200">
                <a:solidFill>
                  <a:srgbClr val="666666"/>
                </a:solidFill>
                <a:latin typeface="Open Sans"/>
                <a:ea typeface="Open Sans"/>
                <a:cs typeface="Open Sans"/>
                <a:sym typeface="Open Sans"/>
              </a:rPr>
              <a:t>, your prospect is losing potential customers! If consumers aren’t buying with your prospect, they are going to buy from the competition. Ask your prospect to search for their services/products using general keywords. Do they show up? Or is their competition showing up? </a:t>
            </a:r>
            <a:endParaRPr sz="1200">
              <a:solidFill>
                <a:srgbClr val="666666"/>
              </a:solidFill>
              <a:latin typeface="Open Sans"/>
              <a:ea typeface="Open Sans"/>
              <a:cs typeface="Open Sans"/>
              <a:sym typeface="Open Sans"/>
            </a:endParaRPr>
          </a:p>
          <a:p>
            <a:pPr indent="0" lvl="0" marL="45720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666666"/>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3" name="Shape 593"/>
        <p:cNvGrpSpPr/>
        <p:nvPr/>
      </p:nvGrpSpPr>
      <p:grpSpPr>
        <a:xfrm>
          <a:off x="0" y="0"/>
          <a:ext cx="0" cy="0"/>
          <a:chOff x="0" y="0"/>
          <a:chExt cx="0" cy="0"/>
        </a:xfrm>
      </p:grpSpPr>
      <p:sp>
        <p:nvSpPr>
          <p:cNvPr id="594" name="Google Shape;594;p91"/>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Selling Digital Advertising</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595" name="Google Shape;595;p91"/>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596" name="Google Shape;596;p91"/>
          <p:cNvSpPr txBox="1"/>
          <p:nvPr/>
        </p:nvSpPr>
        <p:spPr>
          <a:xfrm>
            <a:off x="312450" y="1081050"/>
            <a:ext cx="8395200" cy="3533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Follow these steps to sell digital advertising to your prospect successfully:</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317500" lvl="0" marL="457200" rtl="0" algn="l">
              <a:lnSpc>
                <a:spcPct val="115000"/>
              </a:lnSpc>
              <a:spcBef>
                <a:spcPts val="0"/>
              </a:spcBef>
              <a:spcAft>
                <a:spcPts val="0"/>
              </a:spcAft>
              <a:buClr>
                <a:srgbClr val="666666"/>
              </a:buClr>
              <a:buSzPts val="1400"/>
              <a:buFont typeface="Open Sans"/>
              <a:buAutoNum type="arabicPeriod"/>
            </a:pPr>
            <a:r>
              <a:rPr lang="en">
                <a:solidFill>
                  <a:srgbClr val="666666"/>
                </a:solidFill>
                <a:latin typeface="Open Sans"/>
                <a:ea typeface="Open Sans"/>
                <a:cs typeface="Open Sans"/>
                <a:sym typeface="Open Sans"/>
              </a:rPr>
              <a:t>Ask your </a:t>
            </a:r>
            <a:r>
              <a:rPr lang="en">
                <a:solidFill>
                  <a:srgbClr val="666666"/>
                </a:solidFill>
                <a:latin typeface="Open Sans"/>
                <a:ea typeface="Open Sans"/>
                <a:cs typeface="Open Sans"/>
                <a:sym typeface="Open Sans"/>
              </a:rPr>
              <a:t>prospect</a:t>
            </a:r>
            <a:r>
              <a:rPr lang="en">
                <a:solidFill>
                  <a:srgbClr val="666666"/>
                </a:solidFill>
                <a:latin typeface="Open Sans"/>
                <a:ea typeface="Open Sans"/>
                <a:cs typeface="Open Sans"/>
                <a:sym typeface="Open Sans"/>
              </a:rPr>
              <a:t> to consider their buying journey.</a:t>
            </a:r>
            <a:endParaRPr>
              <a:solidFill>
                <a:srgbClr val="666666"/>
              </a:solidFill>
              <a:latin typeface="Open Sans"/>
              <a:ea typeface="Open Sans"/>
              <a:cs typeface="Open Sans"/>
              <a:sym typeface="Open Sans"/>
            </a:endParaRPr>
          </a:p>
          <a:p>
            <a:pPr indent="0" lvl="0" marL="914400" rtl="0" algn="l">
              <a:lnSpc>
                <a:spcPct val="115000"/>
              </a:lnSpc>
              <a:spcBef>
                <a:spcPts val="1000"/>
              </a:spcBef>
              <a:spcAft>
                <a:spcPts val="0"/>
              </a:spcAft>
              <a:buNone/>
            </a:pPr>
            <a:r>
              <a:rPr lang="en" sz="1200">
                <a:solidFill>
                  <a:srgbClr val="666666"/>
                </a:solidFill>
                <a:latin typeface="Open Sans"/>
                <a:ea typeface="Open Sans"/>
                <a:cs typeface="Open Sans"/>
                <a:sym typeface="Open Sans"/>
              </a:rPr>
              <a:t>“What steps would you take if you wanted to find a good, local, and inexpensive restaurant for dinner tonight?”</a:t>
            </a:r>
            <a:endParaRPr sz="1200">
              <a:solidFill>
                <a:srgbClr val="666666"/>
              </a:solidFill>
              <a:latin typeface="Open Sans"/>
              <a:ea typeface="Open Sans"/>
              <a:cs typeface="Open Sans"/>
              <a:sym typeface="Open Sans"/>
            </a:endParaRPr>
          </a:p>
          <a:p>
            <a:pPr indent="-317500" lvl="0" marL="457200" rtl="0" algn="l">
              <a:lnSpc>
                <a:spcPct val="115000"/>
              </a:lnSpc>
              <a:spcBef>
                <a:spcPts val="1000"/>
              </a:spcBef>
              <a:spcAft>
                <a:spcPts val="0"/>
              </a:spcAft>
              <a:buClr>
                <a:srgbClr val="666666"/>
              </a:buClr>
              <a:buSzPts val="1400"/>
              <a:buFont typeface="Open Sans"/>
              <a:buAutoNum type="arabicPeriod"/>
            </a:pPr>
            <a:r>
              <a:rPr lang="en">
                <a:solidFill>
                  <a:srgbClr val="666666"/>
                </a:solidFill>
                <a:latin typeface="Open Sans"/>
                <a:ea typeface="Open Sans"/>
                <a:cs typeface="Open Sans"/>
                <a:sym typeface="Open Sans"/>
              </a:rPr>
              <a:t>Ask your prospect to consider their business’s place within that journey.</a:t>
            </a:r>
            <a:endParaRPr>
              <a:solidFill>
                <a:srgbClr val="666666"/>
              </a:solidFill>
              <a:latin typeface="Open Sans"/>
              <a:ea typeface="Open Sans"/>
              <a:cs typeface="Open Sans"/>
              <a:sym typeface="Open Sans"/>
            </a:endParaRPr>
          </a:p>
          <a:p>
            <a:pPr indent="0" lvl="0" marL="914400" rtl="0" algn="l">
              <a:lnSpc>
                <a:spcPct val="115000"/>
              </a:lnSpc>
              <a:spcBef>
                <a:spcPts val="1000"/>
              </a:spcBef>
              <a:spcAft>
                <a:spcPts val="1000"/>
              </a:spcAft>
              <a:buNone/>
            </a:pPr>
            <a:r>
              <a:rPr lang="en" sz="1200">
                <a:solidFill>
                  <a:srgbClr val="666666"/>
                </a:solidFill>
                <a:latin typeface="Open Sans"/>
                <a:ea typeface="Open Sans"/>
                <a:cs typeface="Open Sans"/>
                <a:sym typeface="Open Sans"/>
              </a:rPr>
              <a:t>“Would it be valuable for your business to show up in searches when people use keywords related to the products and services you offer? People are much more likely to engage with your ad when they are actively searching and ready to make a purchase. How much is it worth to get that once click from a qualified audience?” </a:t>
            </a:r>
            <a:endParaRPr sz="1200">
              <a:solidFill>
                <a:srgbClr val="666666"/>
              </a:solidFill>
              <a:latin typeface="Open Sans"/>
              <a:ea typeface="Open Sans"/>
              <a:cs typeface="Open Sans"/>
              <a:sym typeface="Open Sans"/>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sp>
        <p:nvSpPr>
          <p:cNvPr id="601" name="Google Shape;601;p92"/>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Selling Digital Advertising</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602" name="Google Shape;602;p92"/>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603" name="Google Shape;603;p92"/>
          <p:cNvSpPr txBox="1"/>
          <p:nvPr/>
        </p:nvSpPr>
        <p:spPr>
          <a:xfrm>
            <a:off x="312450" y="1081050"/>
            <a:ext cx="8494800" cy="3704400"/>
          </a:xfrm>
          <a:prstGeom prst="rect">
            <a:avLst/>
          </a:prstGeom>
          <a:noFill/>
          <a:ln>
            <a:noFill/>
          </a:ln>
        </p:spPr>
        <p:txBody>
          <a:bodyPr anchorCtr="0" anchor="t" bIns="91425" lIns="91425" spcFirstLastPara="1" rIns="91425" wrap="square" tIns="91425">
            <a:noAutofit/>
          </a:bodyPr>
          <a:lstStyle/>
          <a:p>
            <a:pPr indent="-317500" lvl="0" marL="457200" rtl="0" algn="l">
              <a:lnSpc>
                <a:spcPct val="115000"/>
              </a:lnSpc>
              <a:spcBef>
                <a:spcPts val="0"/>
              </a:spcBef>
              <a:spcAft>
                <a:spcPts val="0"/>
              </a:spcAft>
              <a:buClr>
                <a:srgbClr val="666666"/>
              </a:buClr>
              <a:buSzPts val="1400"/>
              <a:buFont typeface="Open Sans"/>
              <a:buAutoNum type="arabicPeriod" startAt="3"/>
            </a:pPr>
            <a:r>
              <a:rPr lang="en">
                <a:solidFill>
                  <a:srgbClr val="666666"/>
                </a:solidFill>
                <a:latin typeface="Open Sans"/>
                <a:ea typeface="Open Sans"/>
                <a:cs typeface="Open Sans"/>
                <a:sym typeface="Open Sans"/>
              </a:rPr>
              <a:t>Show your prospect the Google Ads section of the Snapshot Report. </a:t>
            </a:r>
            <a:endParaRPr>
              <a:solidFill>
                <a:srgbClr val="666666"/>
              </a:solidFill>
              <a:latin typeface="Open Sans"/>
              <a:ea typeface="Open Sans"/>
              <a:cs typeface="Open Sans"/>
              <a:sym typeface="Open Sans"/>
            </a:endParaRPr>
          </a:p>
          <a:p>
            <a:pPr indent="0" lvl="0" marL="914400" rtl="0" algn="l">
              <a:lnSpc>
                <a:spcPct val="115000"/>
              </a:lnSpc>
              <a:spcBef>
                <a:spcPts val="1000"/>
              </a:spcBef>
              <a:spcAft>
                <a:spcPts val="0"/>
              </a:spcAft>
              <a:buNone/>
            </a:pPr>
            <a:r>
              <a:rPr lang="en" sz="1200">
                <a:solidFill>
                  <a:srgbClr val="666666"/>
                </a:solidFill>
                <a:latin typeface="Open Sans"/>
                <a:ea typeface="Open Sans"/>
                <a:cs typeface="Open Sans"/>
                <a:sym typeface="Open Sans"/>
              </a:rPr>
              <a:t>“This is how many people are searching for related keywords in your area. These people are looking for products and services like yours and are ready to buy. Wouldn’t you want them to buy from you, rather than from your competitors?”</a:t>
            </a:r>
            <a:endParaRPr sz="1200">
              <a:solidFill>
                <a:srgbClr val="666666"/>
              </a:solidFill>
              <a:latin typeface="Open Sans"/>
              <a:ea typeface="Open Sans"/>
              <a:cs typeface="Open Sans"/>
              <a:sym typeface="Open Sans"/>
            </a:endParaRPr>
          </a:p>
          <a:p>
            <a:pPr indent="-317500" lvl="0" marL="457200" rtl="0" algn="l">
              <a:lnSpc>
                <a:spcPct val="115000"/>
              </a:lnSpc>
              <a:spcBef>
                <a:spcPts val="1000"/>
              </a:spcBef>
              <a:spcAft>
                <a:spcPts val="0"/>
              </a:spcAft>
              <a:buClr>
                <a:srgbClr val="666666"/>
              </a:buClr>
              <a:buSzPts val="1400"/>
              <a:buFont typeface="Open Sans"/>
              <a:buAutoNum type="arabicPeriod" startAt="4"/>
            </a:pPr>
            <a:r>
              <a:rPr lang="en">
                <a:solidFill>
                  <a:srgbClr val="666666"/>
                </a:solidFill>
                <a:latin typeface="Open Sans"/>
                <a:ea typeface="Open Sans"/>
                <a:cs typeface="Open Sans"/>
                <a:sym typeface="Open Sans"/>
              </a:rPr>
              <a:t>Create urgency with the Campaign Performance data. </a:t>
            </a:r>
            <a:endParaRPr>
              <a:solidFill>
                <a:srgbClr val="666666"/>
              </a:solidFill>
              <a:latin typeface="Open Sans"/>
              <a:ea typeface="Open Sans"/>
              <a:cs typeface="Open Sans"/>
              <a:sym typeface="Open Sans"/>
            </a:endParaRPr>
          </a:p>
          <a:p>
            <a:pPr indent="0" lvl="0" marL="914400" rtl="0" algn="l">
              <a:lnSpc>
                <a:spcPct val="115000"/>
              </a:lnSpc>
              <a:spcBef>
                <a:spcPts val="1000"/>
              </a:spcBef>
              <a:spcAft>
                <a:spcPts val="0"/>
              </a:spcAft>
              <a:buNone/>
            </a:pPr>
            <a:r>
              <a:rPr lang="en" sz="1200">
                <a:solidFill>
                  <a:srgbClr val="666666"/>
                </a:solidFill>
                <a:latin typeface="Open Sans"/>
                <a:ea typeface="Open Sans"/>
                <a:cs typeface="Open Sans"/>
                <a:sym typeface="Open Sans"/>
              </a:rPr>
              <a:t>"This shows that your competitors are eating your lunch. Your local competition is advertising to your potential audience and stealing your business. Do you think it’s valuable for you to be known for your products and services in your area? Your competition may be a step ahead and stealing the business you could capture right out from under you."  </a:t>
            </a:r>
            <a:endParaRPr sz="1200">
              <a:solidFill>
                <a:srgbClr val="666666"/>
              </a:solidFill>
              <a:latin typeface="Open Sans"/>
              <a:ea typeface="Open Sans"/>
              <a:cs typeface="Open Sans"/>
              <a:sym typeface="Open Sans"/>
            </a:endParaRPr>
          </a:p>
          <a:p>
            <a:pPr indent="-317500" lvl="0" marL="457200" rtl="0" algn="l">
              <a:lnSpc>
                <a:spcPct val="115000"/>
              </a:lnSpc>
              <a:spcBef>
                <a:spcPts val="1000"/>
              </a:spcBef>
              <a:spcAft>
                <a:spcPts val="0"/>
              </a:spcAft>
              <a:buClr>
                <a:srgbClr val="666666"/>
              </a:buClr>
              <a:buSzPts val="1400"/>
              <a:buFont typeface="Open Sans"/>
              <a:buAutoNum type="arabicPeriod" startAt="4"/>
            </a:pPr>
            <a:r>
              <a:rPr lang="en">
                <a:solidFill>
                  <a:srgbClr val="666666"/>
                </a:solidFill>
                <a:latin typeface="Open Sans"/>
                <a:ea typeface="Open Sans"/>
                <a:cs typeface="Open Sans"/>
                <a:sym typeface="Open Sans"/>
              </a:rPr>
              <a:t>Drive home the importance of retargeting and ongoing campaigning. </a:t>
            </a:r>
            <a:endParaRPr>
              <a:solidFill>
                <a:srgbClr val="666666"/>
              </a:solidFill>
              <a:latin typeface="Open Sans"/>
              <a:ea typeface="Open Sans"/>
              <a:cs typeface="Open Sans"/>
              <a:sym typeface="Open Sans"/>
            </a:endParaRPr>
          </a:p>
          <a:p>
            <a:pPr indent="0" lvl="0" marL="914400" rtl="0" algn="l">
              <a:lnSpc>
                <a:spcPct val="115000"/>
              </a:lnSpc>
              <a:spcBef>
                <a:spcPts val="1000"/>
              </a:spcBef>
              <a:spcAft>
                <a:spcPts val="1000"/>
              </a:spcAft>
              <a:buNone/>
            </a:pPr>
            <a:r>
              <a:rPr lang="en" sz="1200">
                <a:solidFill>
                  <a:srgbClr val="666666"/>
                </a:solidFill>
                <a:latin typeface="Open Sans"/>
                <a:ea typeface="Open Sans"/>
                <a:cs typeface="Open Sans"/>
                <a:sym typeface="Open Sans"/>
              </a:rPr>
              <a:t>"What sort of website traffic do you receive monthly? Imagine the revenue you could drive if just another 5% of those visitors converted… that's where retargeting comes in!"</a:t>
            </a:r>
            <a:endParaRPr sz="1600">
              <a:solidFill>
                <a:srgbClr val="666666"/>
              </a:solidFill>
              <a:latin typeface="Open Sans"/>
              <a:ea typeface="Open Sans"/>
              <a:cs typeface="Open Sans"/>
              <a:sym typeface="Open Sans"/>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7" name="Shape 607"/>
        <p:cNvGrpSpPr/>
        <p:nvPr/>
      </p:nvGrpSpPr>
      <p:grpSpPr>
        <a:xfrm>
          <a:off x="0" y="0"/>
          <a:ext cx="0" cy="0"/>
          <a:chOff x="0" y="0"/>
          <a:chExt cx="0" cy="0"/>
        </a:xfrm>
      </p:grpSpPr>
      <p:sp>
        <p:nvSpPr>
          <p:cNvPr id="608" name="Google Shape;608;p93"/>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Final Considerations</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609" name="Google Shape;609;p93"/>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610" name="Google Shape;610;p93"/>
          <p:cNvSpPr txBox="1"/>
          <p:nvPr/>
        </p:nvSpPr>
        <p:spPr>
          <a:xfrm>
            <a:off x="312450" y="1081050"/>
            <a:ext cx="8494800" cy="3761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You may encounter hesitation when your prospect doesn’t fully understand the definitions, processes, or metrics used to measure ROI. Don’t overcomplicate it! Focus on your prospect’s needs and explain the basics of digital advertising in ways that highlight the value to their business while using relevant data. This allows your prospect to easily envision how you’ll put their advertising dollars to work.</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By showing the Snapshot Report metrics to your prospect and connecting this data back to your available advertising solutions, you can deliver a compelling sales pitch that proves your ability to help drive more brand awareness and sales for any business!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4" name="Shape 614"/>
        <p:cNvGrpSpPr/>
        <p:nvPr/>
      </p:nvGrpSpPr>
      <p:grpSpPr>
        <a:xfrm>
          <a:off x="0" y="0"/>
          <a:ext cx="0" cy="0"/>
          <a:chOff x="0" y="0"/>
          <a:chExt cx="0" cy="0"/>
        </a:xfrm>
      </p:grpSpPr>
      <p:sp>
        <p:nvSpPr>
          <p:cNvPr id="615" name="Google Shape;615;p94"/>
          <p:cNvSpPr/>
          <p:nvPr/>
        </p:nvSpPr>
        <p:spPr>
          <a:xfrm>
            <a:off x="0" y="0"/>
            <a:ext cx="9144000" cy="5143500"/>
          </a:xfrm>
          <a:prstGeom prst="rect">
            <a:avLst/>
          </a:prstGeom>
          <a:solidFill>
            <a:srgbClr val="B7B7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94"/>
          <p:cNvSpPr txBox="1"/>
          <p:nvPr/>
        </p:nvSpPr>
        <p:spPr>
          <a:xfrm>
            <a:off x="0" y="1766105"/>
            <a:ext cx="9144000" cy="16113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4800">
                <a:solidFill>
                  <a:srgbClr val="FFFFFF"/>
                </a:solidFill>
                <a:latin typeface="Montserrat"/>
                <a:ea typeface="Montserrat"/>
                <a:cs typeface="Montserrat"/>
                <a:sym typeface="Montserrat"/>
              </a:rPr>
              <a:t>SEO</a:t>
            </a:r>
            <a:endParaRPr sz="4800">
              <a:solidFill>
                <a:srgbClr val="FFFFFF"/>
              </a:solidFill>
              <a:latin typeface="Montserrat"/>
              <a:ea typeface="Montserrat"/>
              <a:cs typeface="Montserrat"/>
              <a:sym typeface="Montserrat"/>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0" name="Shape 620"/>
        <p:cNvGrpSpPr/>
        <p:nvPr/>
      </p:nvGrpSpPr>
      <p:grpSpPr>
        <a:xfrm>
          <a:off x="0" y="0"/>
          <a:ext cx="0" cy="0"/>
          <a:chOff x="0" y="0"/>
          <a:chExt cx="0" cy="0"/>
        </a:xfrm>
      </p:grpSpPr>
      <p:sp>
        <p:nvSpPr>
          <p:cNvPr id="621" name="Google Shape;621;p95"/>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Why SEO?</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622" name="Google Shape;622;p95"/>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623" name="Google Shape;623;p95"/>
          <p:cNvSpPr txBox="1"/>
          <p:nvPr/>
        </p:nvSpPr>
        <p:spPr>
          <a:xfrm>
            <a:off x="312450" y="1081050"/>
            <a:ext cx="8494800" cy="3475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a:solidFill>
                  <a:srgbClr val="666666"/>
                </a:solidFill>
                <a:latin typeface="Open Sans"/>
                <a:ea typeface="Open Sans"/>
                <a:cs typeface="Open Sans"/>
                <a:sym typeface="Open Sans"/>
              </a:rPr>
              <a:t>Search Engine Optimization (SEO)</a:t>
            </a:r>
            <a:r>
              <a:rPr lang="en">
                <a:solidFill>
                  <a:srgbClr val="666666"/>
                </a:solidFill>
                <a:latin typeface="Open Sans"/>
                <a:ea typeface="Open Sans"/>
                <a:cs typeface="Open Sans"/>
                <a:sym typeface="Open Sans"/>
              </a:rPr>
              <a:t> is the work that goes into improving a website’s ranking in organic (unpaid) search results on search engines like Google and Bing. The goal with SEO is to rank on the first page for the right keyword search phrases that are relevant to the business.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Your prospect must understand that search engines have completely revolutionized the modern buying process and that consumers are searching for their business services online. Consumers are using search engines to assess their options and qualify the goods and services they’re interested in without setting foot in a brick and mortar store. With </a:t>
            </a:r>
            <a:r>
              <a:rPr lang="en">
                <a:solidFill>
                  <a:srgbClr val="666666"/>
                </a:solidFill>
                <a:latin typeface="Open Sans"/>
                <a:ea typeface="Open Sans"/>
                <a:cs typeface="Open Sans"/>
                <a:sym typeface="Open Sans"/>
              </a:rPr>
              <a:t>81% of consumers performing an online search before making a purchase decision, </a:t>
            </a:r>
            <a:r>
              <a:rPr lang="en">
                <a:solidFill>
                  <a:srgbClr val="666666"/>
                </a:solidFill>
                <a:latin typeface="Open Sans"/>
                <a:ea typeface="Open Sans"/>
                <a:cs typeface="Open Sans"/>
                <a:sym typeface="Open Sans"/>
              </a:rPr>
              <a:t>every business needs to invest in SEO!</a:t>
            </a:r>
            <a:endParaRPr>
              <a:solidFill>
                <a:srgbClr val="666666"/>
              </a:solidFill>
              <a:latin typeface="Open Sans"/>
              <a:ea typeface="Open Sans"/>
              <a:cs typeface="Open Sans"/>
              <a:sym typeface="Open Sans"/>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7" name="Shape 627"/>
        <p:cNvGrpSpPr/>
        <p:nvPr/>
      </p:nvGrpSpPr>
      <p:grpSpPr>
        <a:xfrm>
          <a:off x="0" y="0"/>
          <a:ext cx="0" cy="0"/>
          <a:chOff x="0" y="0"/>
          <a:chExt cx="0" cy="0"/>
        </a:xfrm>
      </p:grpSpPr>
      <p:sp>
        <p:nvSpPr>
          <p:cNvPr id="628" name="Google Shape;628;p96"/>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SEO</a:t>
            </a:r>
            <a:r>
              <a:rPr lang="en" sz="3000">
                <a:solidFill>
                  <a:srgbClr val="434343"/>
                </a:solidFill>
                <a:latin typeface="Montserrat"/>
                <a:ea typeface="Montserrat"/>
                <a:cs typeface="Montserrat"/>
                <a:sym typeface="Montserrat"/>
              </a:rPr>
              <a:t> Insights</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629" name="Google Shape;629;p96"/>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630" name="Google Shape;630;p96"/>
          <p:cNvSpPr txBox="1"/>
          <p:nvPr/>
        </p:nvSpPr>
        <p:spPr>
          <a:xfrm>
            <a:off x="312450" y="1081050"/>
            <a:ext cx="8494800" cy="3952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300">
                <a:solidFill>
                  <a:srgbClr val="666666"/>
                </a:solidFill>
                <a:latin typeface="Open Sans"/>
                <a:ea typeface="Open Sans"/>
                <a:cs typeface="Open Sans"/>
                <a:sym typeface="Open Sans"/>
              </a:rPr>
              <a:t>The Snapshot Report provides valuable insights on how your prospect’s SEO stacks up against their competitors. The SEO section assesses SEO in three areas:</a:t>
            </a:r>
            <a:endParaRPr sz="1300">
              <a:solidFill>
                <a:srgbClr val="666666"/>
              </a:solidFill>
              <a:latin typeface="Open Sans"/>
              <a:ea typeface="Open Sans"/>
              <a:cs typeface="Open Sans"/>
              <a:sym typeface="Open Sans"/>
            </a:endParaRPr>
          </a:p>
          <a:p>
            <a:pPr indent="-311150" lvl="0" marL="457200" rtl="0" algn="l">
              <a:lnSpc>
                <a:spcPct val="115000"/>
              </a:lnSpc>
              <a:spcBef>
                <a:spcPts val="1000"/>
              </a:spcBef>
              <a:spcAft>
                <a:spcPts val="0"/>
              </a:spcAft>
              <a:buClr>
                <a:srgbClr val="666666"/>
              </a:buClr>
              <a:buSzPts val="1300"/>
              <a:buFont typeface="Open Sans"/>
              <a:buChar char="●"/>
            </a:pPr>
            <a:r>
              <a:rPr b="1" lang="en" sz="1300">
                <a:solidFill>
                  <a:srgbClr val="666666"/>
                </a:solidFill>
                <a:latin typeface="Open Sans"/>
                <a:ea typeface="Open Sans"/>
                <a:cs typeface="Open Sans"/>
                <a:sym typeface="Open Sans"/>
              </a:rPr>
              <a:t>Local Search Results:</a:t>
            </a:r>
            <a:r>
              <a:rPr lang="en" sz="1300">
                <a:solidFill>
                  <a:srgbClr val="666666"/>
                </a:solidFill>
                <a:latin typeface="Open Sans"/>
                <a:ea typeface="Open Sans"/>
                <a:cs typeface="Open Sans"/>
                <a:sym typeface="Open Sans"/>
              </a:rPr>
              <a:t> View your prospect’s search ranking, exactly how it appears in Google Search. </a:t>
            </a:r>
            <a:endParaRPr sz="1300">
              <a:solidFill>
                <a:srgbClr val="666666"/>
              </a:solidFill>
              <a:latin typeface="Open Sans"/>
              <a:ea typeface="Open Sans"/>
              <a:cs typeface="Open Sans"/>
              <a:sym typeface="Open Sans"/>
            </a:endParaRPr>
          </a:p>
          <a:p>
            <a:pPr indent="-311150" lvl="0" marL="457200" rtl="0" algn="l">
              <a:lnSpc>
                <a:spcPct val="115000"/>
              </a:lnSpc>
              <a:spcBef>
                <a:spcPts val="1000"/>
              </a:spcBef>
              <a:spcAft>
                <a:spcPts val="0"/>
              </a:spcAft>
              <a:buClr>
                <a:srgbClr val="666666"/>
              </a:buClr>
              <a:buSzPts val="1300"/>
              <a:buFont typeface="Open Sans"/>
              <a:buChar char="●"/>
            </a:pPr>
            <a:r>
              <a:rPr b="1" lang="en" sz="1300">
                <a:solidFill>
                  <a:srgbClr val="666666"/>
                </a:solidFill>
                <a:latin typeface="Open Sans"/>
                <a:ea typeface="Open Sans"/>
                <a:cs typeface="Open Sans"/>
                <a:sym typeface="Open Sans"/>
              </a:rPr>
              <a:t>Organic Keyword Performance</a:t>
            </a:r>
            <a:r>
              <a:rPr b="1" lang="en" sz="1300">
                <a:solidFill>
                  <a:srgbClr val="666666"/>
                </a:solidFill>
                <a:latin typeface="Open Sans"/>
                <a:ea typeface="Open Sans"/>
                <a:cs typeface="Open Sans"/>
                <a:sym typeface="Open Sans"/>
              </a:rPr>
              <a:t>:</a:t>
            </a:r>
            <a:r>
              <a:rPr lang="en" sz="1300">
                <a:solidFill>
                  <a:srgbClr val="666666"/>
                </a:solidFill>
                <a:latin typeface="Open Sans"/>
                <a:ea typeface="Open Sans"/>
                <a:cs typeface="Open Sans"/>
                <a:sym typeface="Open Sans"/>
              </a:rPr>
              <a:t> Compares your prospect’s keyword performance against their top competitors. </a:t>
            </a:r>
            <a:endParaRPr sz="1300">
              <a:solidFill>
                <a:srgbClr val="666666"/>
              </a:solidFill>
              <a:latin typeface="Open Sans"/>
              <a:ea typeface="Open Sans"/>
              <a:cs typeface="Open Sans"/>
              <a:sym typeface="Open Sans"/>
            </a:endParaRPr>
          </a:p>
          <a:p>
            <a:pPr indent="-311150" lvl="0" marL="457200" rtl="0" algn="l">
              <a:lnSpc>
                <a:spcPct val="115000"/>
              </a:lnSpc>
              <a:spcBef>
                <a:spcPts val="1000"/>
              </a:spcBef>
              <a:spcAft>
                <a:spcPts val="0"/>
              </a:spcAft>
              <a:buClr>
                <a:srgbClr val="666666"/>
              </a:buClr>
              <a:buSzPts val="1300"/>
              <a:buFont typeface="Open Sans"/>
              <a:buChar char="●"/>
            </a:pPr>
            <a:r>
              <a:rPr b="1" lang="en" sz="1300">
                <a:solidFill>
                  <a:srgbClr val="666666"/>
                </a:solidFill>
                <a:latin typeface="Open Sans"/>
                <a:ea typeface="Open Sans"/>
                <a:cs typeface="Open Sans"/>
                <a:sym typeface="Open Sans"/>
              </a:rPr>
              <a:t>Organic Keyword Ranking</a:t>
            </a:r>
            <a:r>
              <a:rPr b="1" lang="en" sz="1300">
                <a:solidFill>
                  <a:srgbClr val="666666"/>
                </a:solidFill>
                <a:latin typeface="Open Sans"/>
                <a:ea typeface="Open Sans"/>
                <a:cs typeface="Open Sans"/>
                <a:sym typeface="Open Sans"/>
              </a:rPr>
              <a:t>:</a:t>
            </a:r>
            <a:r>
              <a:rPr lang="en" sz="1300">
                <a:solidFill>
                  <a:srgbClr val="666666"/>
                </a:solidFill>
                <a:latin typeface="Open Sans"/>
                <a:ea typeface="Open Sans"/>
                <a:cs typeface="Open Sans"/>
                <a:sym typeface="Open Sans"/>
              </a:rPr>
              <a:t> Assesses the top keywords that consumers are using to search for your prospect’s products or services.</a:t>
            </a:r>
            <a:endParaRPr sz="1300">
              <a:solidFill>
                <a:srgbClr val="666666"/>
              </a:solidFill>
              <a:latin typeface="Open Sans"/>
              <a:ea typeface="Open Sans"/>
              <a:cs typeface="Open Sans"/>
              <a:sym typeface="Open Sans"/>
            </a:endParaRPr>
          </a:p>
          <a:p>
            <a:pPr indent="0" lvl="0" marL="0" rtl="0" algn="l">
              <a:lnSpc>
                <a:spcPct val="115000"/>
              </a:lnSpc>
              <a:spcBef>
                <a:spcPts val="1000"/>
              </a:spcBef>
              <a:spcAft>
                <a:spcPts val="0"/>
              </a:spcAft>
              <a:buNone/>
            </a:pPr>
            <a:r>
              <a:t/>
            </a:r>
            <a:endParaRPr sz="1600">
              <a:solidFill>
                <a:srgbClr val="666666"/>
              </a:solidFill>
              <a:highlight>
                <a:srgbClr val="FFFF00"/>
              </a:highlight>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p:txBody>
      </p:sp>
      <p:pic>
        <p:nvPicPr>
          <p:cNvPr id="631" name="Google Shape;631;p96"/>
          <p:cNvPicPr preferRelativeResize="0"/>
          <p:nvPr/>
        </p:nvPicPr>
        <p:blipFill>
          <a:blip r:embed="rId3">
            <a:alphaModFix/>
          </a:blip>
          <a:stretch>
            <a:fillRect/>
          </a:stretch>
        </p:blipFill>
        <p:spPr>
          <a:xfrm>
            <a:off x="1265763" y="3296175"/>
            <a:ext cx="6612473" cy="1634250"/>
          </a:xfrm>
          <a:prstGeom prst="rect">
            <a:avLst/>
          </a:prstGeom>
          <a:noFill/>
          <a:ln cap="flat" cmpd="sng" w="9525">
            <a:solidFill>
              <a:srgbClr val="EFEFEF"/>
            </a:solidFill>
            <a:prstDash val="solid"/>
            <a:round/>
            <a:headEnd len="sm" w="sm" type="none"/>
            <a:tailEnd len="sm" w="sm" type="none"/>
          </a:ln>
          <a:effectLst>
            <a:outerShdw blurRad="142875" rotWithShape="0" algn="bl" dir="3000000" dist="95250">
              <a:srgbClr val="535352">
                <a:alpha val="70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pic>
        <p:nvPicPr>
          <p:cNvPr id="257" name="Google Shape;257;p52"/>
          <p:cNvPicPr preferRelativeResize="0"/>
          <p:nvPr/>
        </p:nvPicPr>
        <p:blipFill rotWithShape="1">
          <a:blip r:embed="rId3">
            <a:alphaModFix/>
          </a:blip>
          <a:srcRect b="2656" l="671" r="562" t="2466"/>
          <a:stretch/>
        </p:blipFill>
        <p:spPr>
          <a:xfrm>
            <a:off x="969500" y="3255500"/>
            <a:ext cx="7189674" cy="1637975"/>
          </a:xfrm>
          <a:prstGeom prst="rect">
            <a:avLst/>
          </a:prstGeom>
          <a:noFill/>
          <a:ln cap="flat" cmpd="sng" w="9525">
            <a:solidFill>
              <a:srgbClr val="EFEFEF"/>
            </a:solidFill>
            <a:prstDash val="solid"/>
            <a:round/>
            <a:headEnd len="sm" w="sm" type="none"/>
            <a:tailEnd len="sm" w="sm" type="none"/>
          </a:ln>
          <a:effectLst>
            <a:outerShdw blurRad="142875" rotWithShape="0" algn="bl" dir="3000000" dist="95250">
              <a:srgbClr val="535352">
                <a:alpha val="70000"/>
              </a:srgbClr>
            </a:outerShdw>
          </a:effectLst>
        </p:spPr>
      </p:pic>
      <p:sp>
        <p:nvSpPr>
          <p:cNvPr id="258" name="Google Shape;258;p52"/>
          <p:cNvSpPr/>
          <p:nvPr/>
        </p:nvSpPr>
        <p:spPr>
          <a:xfrm>
            <a:off x="1730900" y="2356375"/>
            <a:ext cx="6549000" cy="755400"/>
          </a:xfrm>
          <a:prstGeom prst="wedgeRoundRectCallout">
            <a:avLst>
              <a:gd fmla="val -24764" name="adj1"/>
              <a:gd fmla="val 50255" name="adj2"/>
              <a:gd fmla="val 0" name="adj3"/>
            </a:avLst>
          </a:prstGeom>
          <a:solidFill>
            <a:srgbClr val="E0F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52"/>
          <p:cNvSpPr txBox="1"/>
          <p:nvPr/>
        </p:nvSpPr>
        <p:spPr>
          <a:xfrm>
            <a:off x="312450" y="403075"/>
            <a:ext cx="72600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Business Information</a:t>
            </a:r>
            <a:endParaRPr sz="3000">
              <a:solidFill>
                <a:srgbClr val="434343"/>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260" name="Google Shape;260;p52"/>
          <p:cNvSpPr txBox="1"/>
          <p:nvPr/>
        </p:nvSpPr>
        <p:spPr>
          <a:xfrm>
            <a:off x="312450" y="1233450"/>
            <a:ext cx="8494800" cy="1017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The first section of the Snapshot Report specifies information about your prospect’s business. This information is used to search for your prospect’s digital marketing data and see how they perform within their industry.</a:t>
            </a:r>
            <a:endParaRPr>
              <a:solidFill>
                <a:srgbClr val="666666"/>
              </a:solidFill>
              <a:latin typeface="Open Sans"/>
              <a:ea typeface="Open Sans"/>
              <a:cs typeface="Open Sans"/>
              <a:sym typeface="Open Sans"/>
            </a:endParaRPr>
          </a:p>
        </p:txBody>
      </p:sp>
      <p:sp>
        <p:nvSpPr>
          <p:cNvPr id="261" name="Google Shape;261;p52"/>
          <p:cNvSpPr txBox="1"/>
          <p:nvPr/>
        </p:nvSpPr>
        <p:spPr>
          <a:xfrm>
            <a:off x="1763600" y="2433025"/>
            <a:ext cx="6395700" cy="602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solidFill>
                  <a:srgbClr val="666666"/>
                </a:solidFill>
                <a:latin typeface="Open Sans"/>
                <a:ea typeface="Open Sans"/>
                <a:cs typeface="Open Sans"/>
                <a:sym typeface="Open Sans"/>
              </a:rPr>
              <a:t>Before sending the </a:t>
            </a:r>
            <a:r>
              <a:rPr lang="en" sz="1200">
                <a:solidFill>
                  <a:srgbClr val="666666"/>
                </a:solidFill>
                <a:latin typeface="Open Sans"/>
                <a:ea typeface="Open Sans"/>
                <a:cs typeface="Open Sans"/>
                <a:sym typeface="Open Sans"/>
              </a:rPr>
              <a:t>Snapshot R</a:t>
            </a:r>
            <a:r>
              <a:rPr lang="en" sz="1200">
                <a:solidFill>
                  <a:srgbClr val="666666"/>
                </a:solidFill>
                <a:latin typeface="Open Sans"/>
                <a:ea typeface="Open Sans"/>
                <a:cs typeface="Open Sans"/>
                <a:sym typeface="Open Sans"/>
              </a:rPr>
              <a:t>eport, </a:t>
            </a:r>
            <a:r>
              <a:rPr lang="en" sz="1200">
                <a:solidFill>
                  <a:srgbClr val="666666"/>
                </a:solidFill>
                <a:latin typeface="Open Sans"/>
                <a:ea typeface="Open Sans"/>
                <a:cs typeface="Open Sans"/>
                <a:sym typeface="Open Sans"/>
              </a:rPr>
              <a:t>c</a:t>
            </a:r>
            <a:r>
              <a:rPr lang="en" sz="1200">
                <a:solidFill>
                  <a:srgbClr val="666666"/>
                </a:solidFill>
                <a:latin typeface="Open Sans"/>
                <a:ea typeface="Open Sans"/>
                <a:cs typeface="Open Sans"/>
                <a:sym typeface="Open Sans"/>
              </a:rPr>
              <a:t>onfirm that this information is </a:t>
            </a:r>
            <a:r>
              <a:rPr lang="en" sz="1200">
                <a:solidFill>
                  <a:srgbClr val="666666"/>
                </a:solidFill>
                <a:latin typeface="Open Sans"/>
                <a:ea typeface="Open Sans"/>
                <a:cs typeface="Open Sans"/>
                <a:sym typeface="Open Sans"/>
              </a:rPr>
              <a:t>absolutely correct</a:t>
            </a:r>
            <a:r>
              <a:rPr lang="en" sz="1200">
                <a:solidFill>
                  <a:srgbClr val="666666"/>
                </a:solidFill>
                <a:latin typeface="Open Sans"/>
                <a:ea typeface="Open Sans"/>
                <a:cs typeface="Open Sans"/>
                <a:sym typeface="Open Sans"/>
              </a:rPr>
              <a:t>. Our grading algorithms require exact matches!</a:t>
            </a:r>
            <a:endParaRPr sz="1200"/>
          </a:p>
        </p:txBody>
      </p:sp>
      <p:sp>
        <p:nvSpPr>
          <p:cNvPr id="262" name="Google Shape;262;p52"/>
          <p:cNvSpPr/>
          <p:nvPr/>
        </p:nvSpPr>
        <p:spPr>
          <a:xfrm flipH="1" rot="10800000">
            <a:off x="2511775" y="3099025"/>
            <a:ext cx="270900" cy="268500"/>
          </a:xfrm>
          <a:prstGeom prst="triangle">
            <a:avLst>
              <a:gd fmla="val 50000" name="adj"/>
            </a:avLst>
          </a:prstGeom>
          <a:solidFill>
            <a:srgbClr val="E0F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5" name="Shape 635"/>
        <p:cNvGrpSpPr/>
        <p:nvPr/>
      </p:nvGrpSpPr>
      <p:grpSpPr>
        <a:xfrm>
          <a:off x="0" y="0"/>
          <a:ext cx="0" cy="0"/>
          <a:chOff x="0" y="0"/>
          <a:chExt cx="0" cy="0"/>
        </a:xfrm>
      </p:grpSpPr>
      <p:sp>
        <p:nvSpPr>
          <p:cNvPr id="636" name="Google Shape;636;p97"/>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Local Search Results</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637" name="Google Shape;637;p97"/>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638" name="Google Shape;638;p97"/>
          <p:cNvSpPr txBox="1"/>
          <p:nvPr/>
        </p:nvSpPr>
        <p:spPr>
          <a:xfrm>
            <a:off x="312450" y="1157250"/>
            <a:ext cx="8494800" cy="1852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000"/>
              </a:spcAft>
              <a:buNone/>
            </a:pPr>
            <a:r>
              <a:rPr lang="en">
                <a:solidFill>
                  <a:srgbClr val="666666"/>
                </a:solidFill>
                <a:latin typeface="Open Sans"/>
                <a:ea typeface="Open Sans"/>
                <a:cs typeface="Open Sans"/>
                <a:sym typeface="Open Sans"/>
              </a:rPr>
              <a:t>We generate a keyword based on your prospects Google My Business account and primary business category, then perform a search for that keyword with “near me” added to simulate a prospective customer. We then display these results in both a map and search results format. </a:t>
            </a:r>
            <a:endParaRPr sz="1000">
              <a:solidFill>
                <a:srgbClr val="666666"/>
              </a:solidFill>
              <a:latin typeface="Open Sans"/>
              <a:ea typeface="Open Sans"/>
              <a:cs typeface="Open Sans"/>
              <a:sym typeface="Open Sans"/>
            </a:endParaRPr>
          </a:p>
        </p:txBody>
      </p:sp>
      <p:pic>
        <p:nvPicPr>
          <p:cNvPr id="639" name="Google Shape;639;p97"/>
          <p:cNvPicPr preferRelativeResize="0"/>
          <p:nvPr/>
        </p:nvPicPr>
        <p:blipFill>
          <a:blip r:embed="rId3">
            <a:alphaModFix/>
          </a:blip>
          <a:stretch>
            <a:fillRect/>
          </a:stretch>
        </p:blipFill>
        <p:spPr>
          <a:xfrm>
            <a:off x="2550550" y="2181725"/>
            <a:ext cx="4018593" cy="2797400"/>
          </a:xfrm>
          <a:prstGeom prst="rect">
            <a:avLst/>
          </a:prstGeom>
          <a:noFill/>
          <a:ln cap="flat" cmpd="sng" w="9525">
            <a:solidFill>
              <a:srgbClr val="EFEFEF"/>
            </a:solidFill>
            <a:prstDash val="solid"/>
            <a:round/>
            <a:headEnd len="sm" w="sm" type="none"/>
            <a:tailEnd len="sm" w="sm" type="none"/>
          </a:ln>
          <a:effectLst>
            <a:outerShdw blurRad="142875" rotWithShape="0" algn="bl" dir="3000000" dist="95250">
              <a:srgbClr val="535352">
                <a:alpha val="69000"/>
              </a:srgbClr>
            </a:outerShdw>
          </a:effectLst>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3" name="Shape 643"/>
        <p:cNvGrpSpPr/>
        <p:nvPr/>
      </p:nvGrpSpPr>
      <p:grpSpPr>
        <a:xfrm>
          <a:off x="0" y="0"/>
          <a:ext cx="0" cy="0"/>
          <a:chOff x="0" y="0"/>
          <a:chExt cx="0" cy="0"/>
        </a:xfrm>
      </p:grpSpPr>
      <p:sp>
        <p:nvSpPr>
          <p:cNvPr id="644" name="Google Shape;644;p98"/>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Local Search Results - Local Area Map</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645" name="Google Shape;645;p98"/>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646" name="Google Shape;646;p98"/>
          <p:cNvSpPr txBox="1"/>
          <p:nvPr/>
        </p:nvSpPr>
        <p:spPr>
          <a:xfrm>
            <a:off x="312450" y="1233400"/>
            <a:ext cx="4381200" cy="36534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1000"/>
              </a:spcAft>
              <a:buNone/>
            </a:pPr>
            <a:r>
              <a:rPr lang="en">
                <a:solidFill>
                  <a:srgbClr val="666666"/>
                </a:solidFill>
                <a:latin typeface="Open Sans"/>
                <a:ea typeface="Open Sans"/>
                <a:cs typeface="Open Sans"/>
                <a:sym typeface="Open Sans"/>
              </a:rPr>
              <a:t>Within the local area map, you’ll find the search results displayed across 9 separate hotspots. This search is performed within a ½ mile radius around the prospect’s business. Each hotspot can be selected to see who they compete against, and the view can also be switched to a citywide level that will only display a single hotspot as it shows the prospect’s rank across the entire city.</a:t>
            </a:r>
            <a:endParaRPr sz="1000">
              <a:solidFill>
                <a:srgbClr val="666666"/>
              </a:solidFill>
              <a:latin typeface="Open Sans"/>
              <a:ea typeface="Open Sans"/>
              <a:cs typeface="Open Sans"/>
              <a:sym typeface="Open Sans"/>
            </a:endParaRPr>
          </a:p>
        </p:txBody>
      </p:sp>
      <p:pic>
        <p:nvPicPr>
          <p:cNvPr id="647" name="Google Shape;647;p98"/>
          <p:cNvPicPr preferRelativeResize="0"/>
          <p:nvPr/>
        </p:nvPicPr>
        <p:blipFill>
          <a:blip r:embed="rId3">
            <a:alphaModFix/>
          </a:blip>
          <a:stretch>
            <a:fillRect/>
          </a:stretch>
        </p:blipFill>
        <p:spPr>
          <a:xfrm>
            <a:off x="4976500" y="1233450"/>
            <a:ext cx="3559525" cy="3653450"/>
          </a:xfrm>
          <a:prstGeom prst="rect">
            <a:avLst/>
          </a:prstGeom>
          <a:noFill/>
          <a:ln cap="flat" cmpd="sng" w="9525">
            <a:solidFill>
              <a:srgbClr val="EFEFEF"/>
            </a:solidFill>
            <a:prstDash val="solid"/>
            <a:round/>
            <a:headEnd len="sm" w="sm" type="none"/>
            <a:tailEnd len="sm" w="sm" type="none"/>
          </a:ln>
          <a:effectLst>
            <a:outerShdw blurRad="142875" rotWithShape="0" algn="bl" dir="3000000" dist="95250">
              <a:srgbClr val="535352">
                <a:alpha val="69000"/>
              </a:srgbClr>
            </a:outerShdw>
          </a:effectLst>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1" name="Shape 651"/>
        <p:cNvGrpSpPr/>
        <p:nvPr/>
      </p:nvGrpSpPr>
      <p:grpSpPr>
        <a:xfrm>
          <a:off x="0" y="0"/>
          <a:ext cx="0" cy="0"/>
          <a:chOff x="0" y="0"/>
          <a:chExt cx="0" cy="0"/>
        </a:xfrm>
      </p:grpSpPr>
      <p:sp>
        <p:nvSpPr>
          <p:cNvPr id="652" name="Google Shape;652;p99"/>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Local Search Results - Search Results</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653" name="Google Shape;653;p99"/>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654" name="Google Shape;654;p99"/>
          <p:cNvSpPr txBox="1"/>
          <p:nvPr/>
        </p:nvSpPr>
        <p:spPr>
          <a:xfrm>
            <a:off x="312450" y="1233475"/>
            <a:ext cx="4794600" cy="3766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The second half showcases the actual search results for each hotspot. This displays the top 3 results, and where the prospect’s business lands. If they don’t appear within the top 3, you’ll see them below those results along with their actual rank. </a:t>
            </a:r>
            <a:endParaRPr>
              <a:solidFill>
                <a:srgbClr val="666666"/>
              </a:solidFill>
              <a:latin typeface="Open Sans"/>
              <a:ea typeface="Open Sans"/>
              <a:cs typeface="Open Sans"/>
              <a:sym typeface="Open Sans"/>
            </a:endParaRPr>
          </a:p>
          <a:p>
            <a:pPr indent="0" lvl="0" marL="0" rtl="0" algn="l">
              <a:lnSpc>
                <a:spcPct val="115000"/>
              </a:lnSpc>
              <a:spcBef>
                <a:spcPts val="1000"/>
              </a:spcBef>
              <a:spcAft>
                <a:spcPts val="1000"/>
              </a:spcAft>
              <a:buNone/>
            </a:pPr>
            <a:r>
              <a:rPr lang="en">
                <a:solidFill>
                  <a:srgbClr val="666666"/>
                </a:solidFill>
                <a:latin typeface="Open Sans"/>
                <a:ea typeface="Open Sans"/>
                <a:cs typeface="Open Sans"/>
                <a:sym typeface="Open Sans"/>
              </a:rPr>
              <a:t>This is also </a:t>
            </a:r>
            <a:r>
              <a:rPr lang="en">
                <a:solidFill>
                  <a:srgbClr val="666666"/>
                </a:solidFill>
                <a:latin typeface="Open Sans"/>
                <a:ea typeface="Open Sans"/>
                <a:cs typeface="Open Sans"/>
                <a:sym typeface="Open Sans"/>
              </a:rPr>
              <a:t>dynamic</a:t>
            </a:r>
            <a:r>
              <a:rPr lang="en">
                <a:solidFill>
                  <a:srgbClr val="666666"/>
                </a:solidFill>
                <a:latin typeface="Open Sans"/>
                <a:ea typeface="Open Sans"/>
                <a:cs typeface="Open Sans"/>
                <a:sym typeface="Open Sans"/>
              </a:rPr>
              <a:t>, so if you click on any of the 9 hotspots within the map you’ll see which competitors they’re up against in that area. You’ll also see if your prospect has claimed their GMB account, found in their business details. </a:t>
            </a:r>
            <a:endParaRPr>
              <a:solidFill>
                <a:srgbClr val="666666"/>
              </a:solidFill>
              <a:latin typeface="Open Sans"/>
              <a:ea typeface="Open Sans"/>
              <a:cs typeface="Open Sans"/>
              <a:sym typeface="Open Sans"/>
            </a:endParaRPr>
          </a:p>
        </p:txBody>
      </p:sp>
      <p:pic>
        <p:nvPicPr>
          <p:cNvPr id="655" name="Google Shape;655;p99"/>
          <p:cNvPicPr preferRelativeResize="0"/>
          <p:nvPr/>
        </p:nvPicPr>
        <p:blipFill>
          <a:blip r:embed="rId3">
            <a:alphaModFix/>
          </a:blip>
          <a:stretch>
            <a:fillRect/>
          </a:stretch>
        </p:blipFill>
        <p:spPr>
          <a:xfrm>
            <a:off x="5357450" y="1233450"/>
            <a:ext cx="3126222" cy="3766850"/>
          </a:xfrm>
          <a:prstGeom prst="rect">
            <a:avLst/>
          </a:prstGeom>
          <a:noFill/>
          <a:ln cap="flat" cmpd="sng" w="9525">
            <a:solidFill>
              <a:srgbClr val="EFEFEF"/>
            </a:solidFill>
            <a:prstDash val="solid"/>
            <a:round/>
            <a:headEnd len="sm" w="sm" type="none"/>
            <a:tailEnd len="sm" w="sm" type="none"/>
          </a:ln>
          <a:effectLst>
            <a:outerShdw blurRad="142875" rotWithShape="0" algn="bl" dir="3000000" dist="95250">
              <a:srgbClr val="535352">
                <a:alpha val="69000"/>
              </a:srgbClr>
            </a:outerShdw>
          </a:effectLst>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9" name="Shape 659"/>
        <p:cNvGrpSpPr/>
        <p:nvPr/>
      </p:nvGrpSpPr>
      <p:grpSpPr>
        <a:xfrm>
          <a:off x="0" y="0"/>
          <a:ext cx="0" cy="0"/>
          <a:chOff x="0" y="0"/>
          <a:chExt cx="0" cy="0"/>
        </a:xfrm>
      </p:grpSpPr>
      <p:pic>
        <p:nvPicPr>
          <p:cNvPr id="660" name="Google Shape;660;p100"/>
          <p:cNvPicPr preferRelativeResize="0"/>
          <p:nvPr/>
        </p:nvPicPr>
        <p:blipFill>
          <a:blip r:embed="rId3">
            <a:alphaModFix/>
          </a:blip>
          <a:stretch>
            <a:fillRect/>
          </a:stretch>
        </p:blipFill>
        <p:spPr>
          <a:xfrm>
            <a:off x="1979513" y="3119875"/>
            <a:ext cx="5184975" cy="1852175"/>
          </a:xfrm>
          <a:prstGeom prst="rect">
            <a:avLst/>
          </a:prstGeom>
          <a:noFill/>
          <a:ln cap="flat" cmpd="sng" w="9525">
            <a:solidFill>
              <a:srgbClr val="EFEFEF"/>
            </a:solidFill>
            <a:prstDash val="solid"/>
            <a:round/>
            <a:headEnd len="sm" w="sm" type="none"/>
            <a:tailEnd len="sm" w="sm" type="none"/>
          </a:ln>
          <a:effectLst>
            <a:outerShdw blurRad="142875" rotWithShape="0" algn="bl" dir="3000000" dist="95250">
              <a:srgbClr val="535352">
                <a:alpha val="69000"/>
              </a:srgbClr>
            </a:outerShdw>
          </a:effectLst>
        </p:spPr>
      </p:pic>
      <p:sp>
        <p:nvSpPr>
          <p:cNvPr id="661" name="Google Shape;661;p100"/>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Organic Keyword Performance</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662" name="Google Shape;662;p100"/>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663" name="Google Shape;663;p100"/>
          <p:cNvSpPr txBox="1"/>
          <p:nvPr/>
        </p:nvSpPr>
        <p:spPr>
          <a:xfrm>
            <a:off x="312450" y="1157250"/>
            <a:ext cx="8494800" cy="1852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Your prospect’s business website is scanned for the top keywords in the Snapshot Report’s database, as determined by </a:t>
            </a:r>
            <a:r>
              <a:rPr b="1" lang="en">
                <a:solidFill>
                  <a:srgbClr val="666666"/>
                </a:solidFill>
                <a:latin typeface="Open Sans"/>
                <a:ea typeface="Open Sans"/>
                <a:cs typeface="Open Sans"/>
                <a:sym typeface="Open Sans"/>
              </a:rPr>
              <a:t>Google</a:t>
            </a:r>
            <a:r>
              <a:rPr lang="en">
                <a:solidFill>
                  <a:srgbClr val="666666"/>
                </a:solidFill>
                <a:latin typeface="Open Sans"/>
                <a:ea typeface="Open Sans"/>
                <a:cs typeface="Open Sans"/>
                <a:sym typeface="Open Sans"/>
              </a:rPr>
              <a:t>. Based on these keywords, the report compares:</a:t>
            </a:r>
            <a:endParaRPr>
              <a:solidFill>
                <a:srgbClr val="666666"/>
              </a:solidFill>
              <a:latin typeface="Open Sans"/>
              <a:ea typeface="Open Sans"/>
              <a:cs typeface="Open Sans"/>
              <a:sym typeface="Open Sans"/>
            </a:endParaRPr>
          </a:p>
          <a:p>
            <a:pPr indent="0" lvl="0" marL="0" rtl="0" algn="l">
              <a:lnSpc>
                <a:spcPct val="115000"/>
              </a:lnSpc>
              <a:spcBef>
                <a:spcPts val="1000"/>
              </a:spcBef>
              <a:spcAft>
                <a:spcPts val="0"/>
              </a:spcAft>
              <a:buNone/>
            </a:pPr>
            <a:r>
              <a:rPr b="1" lang="en" sz="1000">
                <a:solidFill>
                  <a:srgbClr val="666666"/>
                </a:solidFill>
                <a:latin typeface="Open Sans"/>
                <a:ea typeface="Open Sans"/>
                <a:cs typeface="Open Sans"/>
                <a:sym typeface="Open Sans"/>
              </a:rPr>
              <a:t>     Overlap:</a:t>
            </a:r>
            <a:r>
              <a:rPr lang="en" sz="1000">
                <a:solidFill>
                  <a:srgbClr val="666666"/>
                </a:solidFill>
                <a:latin typeface="Open Sans"/>
                <a:ea typeface="Open Sans"/>
                <a:cs typeface="Open Sans"/>
                <a:sym typeface="Open Sans"/>
              </a:rPr>
              <a:t> How similar your prospect is to their competitors, based on shared SEO keywords.</a:t>
            </a:r>
            <a:endParaRPr sz="1000">
              <a:solidFill>
                <a:srgbClr val="666666"/>
              </a:solidFill>
              <a:latin typeface="Open Sans"/>
              <a:ea typeface="Open Sans"/>
              <a:cs typeface="Open Sans"/>
              <a:sym typeface="Open Sans"/>
            </a:endParaRPr>
          </a:p>
          <a:p>
            <a:pPr indent="0" lvl="0" marL="0" rtl="0" algn="l">
              <a:lnSpc>
                <a:spcPct val="115000"/>
              </a:lnSpc>
              <a:spcBef>
                <a:spcPts val="1000"/>
              </a:spcBef>
              <a:spcAft>
                <a:spcPts val="0"/>
              </a:spcAft>
              <a:buNone/>
            </a:pPr>
            <a:r>
              <a:rPr lang="en" sz="1000">
                <a:solidFill>
                  <a:srgbClr val="666666"/>
                </a:solidFill>
                <a:latin typeface="Open Sans"/>
                <a:ea typeface="Open Sans"/>
                <a:cs typeface="Open Sans"/>
                <a:sym typeface="Open Sans"/>
              </a:rPr>
              <a:t>     </a:t>
            </a:r>
            <a:r>
              <a:rPr b="1" lang="en" sz="1000">
                <a:solidFill>
                  <a:srgbClr val="666666"/>
                </a:solidFill>
                <a:latin typeface="Open Sans"/>
                <a:ea typeface="Open Sans"/>
                <a:cs typeface="Open Sans"/>
                <a:sym typeface="Open Sans"/>
              </a:rPr>
              <a:t>Keywords: </a:t>
            </a:r>
            <a:r>
              <a:rPr lang="en" sz="1000">
                <a:solidFill>
                  <a:srgbClr val="666666"/>
                </a:solidFill>
                <a:latin typeface="Open Sans"/>
                <a:ea typeface="Open Sans"/>
                <a:cs typeface="Open Sans"/>
                <a:sym typeface="Open Sans"/>
              </a:rPr>
              <a:t>The number of keywords for which your prospect and their competitors appear in the top 50 search results on Google.</a:t>
            </a:r>
            <a:endParaRPr sz="1000">
              <a:solidFill>
                <a:srgbClr val="666666"/>
              </a:solidFill>
              <a:latin typeface="Open Sans"/>
              <a:ea typeface="Open Sans"/>
              <a:cs typeface="Open Sans"/>
              <a:sym typeface="Open Sans"/>
            </a:endParaRPr>
          </a:p>
          <a:p>
            <a:pPr indent="0" lvl="0" marL="0" rtl="0" algn="l">
              <a:lnSpc>
                <a:spcPct val="115000"/>
              </a:lnSpc>
              <a:spcBef>
                <a:spcPts val="1000"/>
              </a:spcBef>
              <a:spcAft>
                <a:spcPts val="0"/>
              </a:spcAft>
              <a:buNone/>
            </a:pPr>
            <a:r>
              <a:rPr b="1" lang="en" sz="1000">
                <a:solidFill>
                  <a:srgbClr val="666666"/>
                </a:solidFill>
                <a:latin typeface="Open Sans"/>
                <a:ea typeface="Open Sans"/>
                <a:cs typeface="Open Sans"/>
                <a:sym typeface="Open Sans"/>
              </a:rPr>
              <a:t>     Clicks:</a:t>
            </a:r>
            <a:r>
              <a:rPr lang="en" sz="1000">
                <a:solidFill>
                  <a:srgbClr val="666666"/>
                </a:solidFill>
                <a:latin typeface="Open Sans"/>
                <a:ea typeface="Open Sans"/>
                <a:cs typeface="Open Sans"/>
                <a:sym typeface="Open Sans"/>
              </a:rPr>
              <a:t> The estimated number of clicks your prospect and their competitors get from all their organic keywords within a month. </a:t>
            </a:r>
            <a:endParaRPr sz="1000">
              <a:solidFill>
                <a:srgbClr val="666666"/>
              </a:solidFill>
              <a:latin typeface="Open Sans"/>
              <a:ea typeface="Open Sans"/>
              <a:cs typeface="Open Sans"/>
              <a:sym typeface="Open Sans"/>
            </a:endParaRPr>
          </a:p>
          <a:p>
            <a:pPr indent="0" lvl="0" marL="0" rtl="0" algn="l">
              <a:lnSpc>
                <a:spcPct val="115000"/>
              </a:lnSpc>
              <a:spcBef>
                <a:spcPts val="1000"/>
              </a:spcBef>
              <a:spcAft>
                <a:spcPts val="1000"/>
              </a:spcAft>
              <a:buNone/>
            </a:pPr>
            <a:r>
              <a:rPr b="1" lang="en" sz="1000">
                <a:solidFill>
                  <a:srgbClr val="666666"/>
                </a:solidFill>
                <a:latin typeface="Open Sans"/>
                <a:ea typeface="Open Sans"/>
                <a:cs typeface="Open Sans"/>
                <a:sym typeface="Open Sans"/>
              </a:rPr>
              <a:t>     Value:</a:t>
            </a:r>
            <a:r>
              <a:rPr lang="en" sz="1000">
                <a:solidFill>
                  <a:srgbClr val="666666"/>
                </a:solidFill>
                <a:latin typeface="Open Sans"/>
                <a:ea typeface="Open Sans"/>
                <a:cs typeface="Open Sans"/>
                <a:sym typeface="Open Sans"/>
              </a:rPr>
              <a:t> The estimated value your prospect and their competitors get from all their organic keywords within a month.</a:t>
            </a:r>
            <a:endParaRPr sz="1000">
              <a:solidFill>
                <a:srgbClr val="666666"/>
              </a:solidFill>
              <a:latin typeface="Open Sans"/>
              <a:ea typeface="Open Sans"/>
              <a:cs typeface="Open Sans"/>
              <a:sym typeface="Open Sans"/>
            </a:endParaRPr>
          </a:p>
        </p:txBody>
      </p:sp>
      <p:grpSp>
        <p:nvGrpSpPr>
          <p:cNvPr id="664" name="Google Shape;664;p100"/>
          <p:cNvGrpSpPr/>
          <p:nvPr/>
        </p:nvGrpSpPr>
        <p:grpSpPr>
          <a:xfrm>
            <a:off x="7088300" y="3200250"/>
            <a:ext cx="1495950" cy="755400"/>
            <a:chOff x="7276350" y="3303800"/>
            <a:chExt cx="1495950" cy="755400"/>
          </a:xfrm>
        </p:grpSpPr>
        <p:sp>
          <p:nvSpPr>
            <p:cNvPr id="665" name="Google Shape;665;p100"/>
            <p:cNvSpPr/>
            <p:nvPr/>
          </p:nvSpPr>
          <p:spPr>
            <a:xfrm>
              <a:off x="7740450" y="3303800"/>
              <a:ext cx="990600" cy="755400"/>
            </a:xfrm>
            <a:prstGeom prst="roundRect">
              <a:avLst>
                <a:gd fmla="val 16667" name="adj"/>
              </a:avLst>
            </a:prstGeom>
            <a:solidFill>
              <a:srgbClr val="E0F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p100"/>
            <p:cNvSpPr/>
            <p:nvPr/>
          </p:nvSpPr>
          <p:spPr>
            <a:xfrm flipH="1" rot="-6558049">
              <a:off x="7448799" y="3511210"/>
              <a:ext cx="226002" cy="525923"/>
            </a:xfrm>
            <a:prstGeom prst="triangle">
              <a:avLst>
                <a:gd fmla="val 50000" name="adj"/>
              </a:avLst>
            </a:prstGeom>
            <a:solidFill>
              <a:srgbClr val="E0F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p100"/>
            <p:cNvSpPr txBox="1"/>
            <p:nvPr/>
          </p:nvSpPr>
          <p:spPr>
            <a:xfrm>
              <a:off x="7699200" y="3442700"/>
              <a:ext cx="1073100" cy="477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en" sz="1200">
                  <a:solidFill>
                    <a:srgbClr val="666666"/>
                  </a:solidFill>
                  <a:latin typeface="Open Sans"/>
                  <a:ea typeface="Open Sans"/>
                  <a:cs typeface="Open Sans"/>
                  <a:sym typeface="Open Sans"/>
                </a:rPr>
                <a:t>Your prospect</a:t>
              </a:r>
              <a:endParaRPr sz="1200"/>
            </a:p>
          </p:txBody>
        </p:sp>
      </p:grpSp>
      <p:grpSp>
        <p:nvGrpSpPr>
          <p:cNvPr id="668" name="Google Shape;668;p100"/>
          <p:cNvGrpSpPr/>
          <p:nvPr/>
        </p:nvGrpSpPr>
        <p:grpSpPr>
          <a:xfrm>
            <a:off x="496768" y="3929131"/>
            <a:ext cx="1558979" cy="917948"/>
            <a:chOff x="7657999" y="3390077"/>
            <a:chExt cx="1361554" cy="1039343"/>
          </a:xfrm>
        </p:grpSpPr>
        <p:sp>
          <p:nvSpPr>
            <p:cNvPr id="669" name="Google Shape;669;p100"/>
            <p:cNvSpPr/>
            <p:nvPr/>
          </p:nvSpPr>
          <p:spPr>
            <a:xfrm>
              <a:off x="7807000" y="3390077"/>
              <a:ext cx="990600" cy="948600"/>
            </a:xfrm>
            <a:prstGeom prst="roundRect">
              <a:avLst>
                <a:gd fmla="val 16667" name="adj"/>
              </a:avLst>
            </a:prstGeom>
            <a:solidFill>
              <a:srgbClr val="E0F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100"/>
            <p:cNvSpPr/>
            <p:nvPr/>
          </p:nvSpPr>
          <p:spPr>
            <a:xfrm flipH="1" rot="7449439">
              <a:off x="8724473" y="4078416"/>
              <a:ext cx="214260" cy="324610"/>
            </a:xfrm>
            <a:prstGeom prst="triangle">
              <a:avLst>
                <a:gd fmla="val 50000" name="adj"/>
              </a:avLst>
            </a:prstGeom>
            <a:solidFill>
              <a:srgbClr val="E0F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100"/>
            <p:cNvSpPr txBox="1"/>
            <p:nvPr/>
          </p:nvSpPr>
          <p:spPr>
            <a:xfrm>
              <a:off x="7657999" y="3475136"/>
              <a:ext cx="1238100" cy="767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en" sz="1200">
                  <a:solidFill>
                    <a:srgbClr val="666666"/>
                  </a:solidFill>
                  <a:latin typeface="Open Sans"/>
                  <a:ea typeface="Open Sans"/>
                  <a:cs typeface="Open Sans"/>
                  <a:sym typeface="Open Sans"/>
                </a:rPr>
                <a:t>Your </a:t>
              </a:r>
              <a:endParaRPr sz="1200">
                <a:solidFill>
                  <a:srgbClr val="666666"/>
                </a:solidFill>
                <a:latin typeface="Open Sans"/>
                <a:ea typeface="Open Sans"/>
                <a:cs typeface="Open Sans"/>
                <a:sym typeface="Open Sans"/>
              </a:endParaRPr>
            </a:p>
            <a:p>
              <a:pPr indent="0" lvl="0" marL="0" rtl="0" algn="ctr">
                <a:lnSpc>
                  <a:spcPct val="100000"/>
                </a:lnSpc>
                <a:spcBef>
                  <a:spcPts val="0"/>
                </a:spcBef>
                <a:spcAft>
                  <a:spcPts val="0"/>
                </a:spcAft>
                <a:buNone/>
              </a:pPr>
              <a:r>
                <a:rPr lang="en" sz="1200">
                  <a:solidFill>
                    <a:srgbClr val="666666"/>
                  </a:solidFill>
                  <a:latin typeface="Open Sans"/>
                  <a:ea typeface="Open Sans"/>
                  <a:cs typeface="Open Sans"/>
                  <a:sym typeface="Open Sans"/>
                </a:rPr>
                <a:t>prospect’s competitors</a:t>
              </a:r>
              <a:endParaRPr sz="1200"/>
            </a:p>
          </p:txBody>
        </p:sp>
      </p:grpSp>
      <p:sp>
        <p:nvSpPr>
          <p:cNvPr id="672" name="Google Shape;672;p100"/>
          <p:cNvSpPr/>
          <p:nvPr/>
        </p:nvSpPr>
        <p:spPr>
          <a:xfrm>
            <a:off x="1979525" y="3905250"/>
            <a:ext cx="42900" cy="1066800"/>
          </a:xfrm>
          <a:prstGeom prst="rect">
            <a:avLst/>
          </a:prstGeom>
          <a:solidFill>
            <a:srgbClr val="E0F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100"/>
          <p:cNvSpPr/>
          <p:nvPr/>
        </p:nvSpPr>
        <p:spPr>
          <a:xfrm>
            <a:off x="7121600" y="3650850"/>
            <a:ext cx="42900" cy="273600"/>
          </a:xfrm>
          <a:prstGeom prst="rect">
            <a:avLst/>
          </a:prstGeom>
          <a:solidFill>
            <a:srgbClr val="E0F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7" name="Shape 677"/>
        <p:cNvGrpSpPr/>
        <p:nvPr/>
      </p:nvGrpSpPr>
      <p:grpSpPr>
        <a:xfrm>
          <a:off x="0" y="0"/>
          <a:ext cx="0" cy="0"/>
          <a:chOff x="0" y="0"/>
          <a:chExt cx="0" cy="0"/>
        </a:xfrm>
      </p:grpSpPr>
      <p:sp>
        <p:nvSpPr>
          <p:cNvPr id="678" name="Google Shape;678;p101"/>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SEO Grade Calculation</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679" name="Google Shape;679;p101"/>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680" name="Google Shape;680;p101"/>
          <p:cNvSpPr txBox="1"/>
          <p:nvPr/>
        </p:nvSpPr>
        <p:spPr>
          <a:xfrm>
            <a:off x="312450" y="1233450"/>
            <a:ext cx="8494800" cy="995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The SEO grade is determined by the percentile range the keywords’ estimated value per click falls into when compared to other businesses in the same industry. </a:t>
            </a:r>
            <a:endParaRPr i="1">
              <a:solidFill>
                <a:srgbClr val="666666"/>
              </a:solidFill>
              <a:latin typeface="Open Sans"/>
              <a:ea typeface="Open Sans"/>
              <a:cs typeface="Open Sans"/>
              <a:sym typeface="Open Sans"/>
            </a:endParaRPr>
          </a:p>
        </p:txBody>
      </p:sp>
      <p:sp>
        <p:nvSpPr>
          <p:cNvPr id="681" name="Google Shape;681;p101"/>
          <p:cNvSpPr txBox="1"/>
          <p:nvPr/>
        </p:nvSpPr>
        <p:spPr>
          <a:xfrm>
            <a:off x="13" y="2416775"/>
            <a:ext cx="9144000" cy="4503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i="1" lang="en">
                <a:solidFill>
                  <a:srgbClr val="666666"/>
                </a:solidFill>
                <a:latin typeface="Open Sans"/>
                <a:ea typeface="Open Sans"/>
                <a:cs typeface="Open Sans"/>
                <a:sym typeface="Open Sans"/>
              </a:rPr>
              <a:t>Estimated Value Per Click = Estimated Monthly Value of Clicks / Estimated Monthly Clicks</a:t>
            </a:r>
            <a:endParaRPr i="1">
              <a:solidFill>
                <a:srgbClr val="666666"/>
              </a:solidFill>
              <a:latin typeface="Open Sans"/>
              <a:ea typeface="Open Sans"/>
              <a:cs typeface="Open Sans"/>
              <a:sym typeface="Open Sans"/>
            </a:endParaRPr>
          </a:p>
        </p:txBody>
      </p:sp>
      <p:pic>
        <p:nvPicPr>
          <p:cNvPr id="682" name="Google Shape;682;p101"/>
          <p:cNvPicPr preferRelativeResize="0"/>
          <p:nvPr/>
        </p:nvPicPr>
        <p:blipFill>
          <a:blip r:embed="rId3">
            <a:alphaModFix/>
          </a:blip>
          <a:stretch>
            <a:fillRect/>
          </a:stretch>
        </p:blipFill>
        <p:spPr>
          <a:xfrm>
            <a:off x="1976450" y="3524300"/>
            <a:ext cx="5191125" cy="83820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6" name="Shape 686"/>
        <p:cNvGrpSpPr/>
        <p:nvPr/>
      </p:nvGrpSpPr>
      <p:grpSpPr>
        <a:xfrm>
          <a:off x="0" y="0"/>
          <a:ext cx="0" cy="0"/>
          <a:chOff x="0" y="0"/>
          <a:chExt cx="0" cy="0"/>
        </a:xfrm>
      </p:grpSpPr>
      <p:sp>
        <p:nvSpPr>
          <p:cNvPr id="687" name="Google Shape;687;p102"/>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Organic Keyword Ranking</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688" name="Google Shape;688;p102"/>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689" name="Google Shape;689;p102"/>
          <p:cNvSpPr txBox="1"/>
          <p:nvPr/>
        </p:nvSpPr>
        <p:spPr>
          <a:xfrm>
            <a:off x="312450" y="1081050"/>
            <a:ext cx="8494800" cy="3900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This section uncovers the top organic keywords that your prospect is currently ranking for in Google searches. These are some of the top keywords that consumers are using to search for your prospect’s products or services. </a:t>
            </a:r>
            <a:endParaRPr>
              <a:solidFill>
                <a:srgbClr val="666666"/>
              </a:solidFill>
              <a:latin typeface="Open Sans"/>
              <a:ea typeface="Open Sans"/>
              <a:cs typeface="Open Sans"/>
              <a:sym typeface="Open Sans"/>
            </a:endParaRPr>
          </a:p>
          <a:p>
            <a:pPr indent="0" lvl="0" marL="0" rtl="0" algn="l">
              <a:lnSpc>
                <a:spcPct val="115000"/>
              </a:lnSpc>
              <a:spcBef>
                <a:spcPts val="1000"/>
              </a:spcBef>
              <a:spcAft>
                <a:spcPts val="0"/>
              </a:spcAft>
              <a:buNone/>
            </a:pPr>
            <a:r>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These insights are valuable because they give you an idea of:</a:t>
            </a:r>
            <a:endParaRPr>
              <a:solidFill>
                <a:srgbClr val="666666"/>
              </a:solidFill>
              <a:latin typeface="Open Sans"/>
              <a:ea typeface="Open Sans"/>
              <a:cs typeface="Open Sans"/>
              <a:sym typeface="Open Sans"/>
            </a:endParaRPr>
          </a:p>
          <a:p>
            <a:pPr indent="-317500" lvl="0" marL="457200" rtl="0" algn="l">
              <a:lnSpc>
                <a:spcPct val="115000"/>
              </a:lnSpc>
              <a:spcBef>
                <a:spcPts val="1000"/>
              </a:spcBef>
              <a:spcAft>
                <a:spcPts val="0"/>
              </a:spcAft>
              <a:buClr>
                <a:srgbClr val="666666"/>
              </a:buClr>
              <a:buSzPts val="1400"/>
              <a:buFont typeface="Open Sans"/>
              <a:buChar char="●"/>
            </a:pPr>
            <a:r>
              <a:rPr lang="en">
                <a:solidFill>
                  <a:srgbClr val="666666"/>
                </a:solidFill>
                <a:latin typeface="Open Sans"/>
                <a:ea typeface="Open Sans"/>
                <a:cs typeface="Open Sans"/>
                <a:sym typeface="Open Sans"/>
              </a:rPr>
              <a:t>How people search for your prospect’s business online.</a:t>
            </a:r>
            <a:endParaRPr>
              <a:solidFill>
                <a:srgbClr val="666666"/>
              </a:solidFill>
              <a:latin typeface="Open Sans"/>
              <a:ea typeface="Open Sans"/>
              <a:cs typeface="Open Sans"/>
              <a:sym typeface="Open Sans"/>
            </a:endParaRPr>
          </a:p>
          <a:p>
            <a:pPr indent="-317500" lvl="0" marL="457200" rtl="0" algn="l">
              <a:lnSpc>
                <a:spcPct val="115000"/>
              </a:lnSpc>
              <a:spcBef>
                <a:spcPts val="0"/>
              </a:spcBef>
              <a:spcAft>
                <a:spcPts val="0"/>
              </a:spcAft>
              <a:buClr>
                <a:srgbClr val="666666"/>
              </a:buClr>
              <a:buSzPts val="1400"/>
              <a:buFont typeface="Open Sans"/>
              <a:buChar char="●"/>
            </a:pPr>
            <a:r>
              <a:rPr lang="en">
                <a:solidFill>
                  <a:srgbClr val="666666"/>
                </a:solidFill>
                <a:latin typeface="Open Sans"/>
                <a:ea typeface="Open Sans"/>
                <a:cs typeface="Open Sans"/>
                <a:sym typeface="Open Sans"/>
              </a:rPr>
              <a:t>The types of keywords your prospect should be targeting in PPC campaigns.</a:t>
            </a:r>
            <a:endParaRPr>
              <a:solidFill>
                <a:srgbClr val="666666"/>
              </a:solidFill>
              <a:latin typeface="Open Sans"/>
              <a:ea typeface="Open Sans"/>
              <a:cs typeface="Open Sans"/>
              <a:sym typeface="Open Sans"/>
            </a:endParaRPr>
          </a:p>
          <a:p>
            <a:pPr indent="-317500" lvl="0" marL="457200" rtl="0" algn="l">
              <a:lnSpc>
                <a:spcPct val="115000"/>
              </a:lnSpc>
              <a:spcBef>
                <a:spcPts val="0"/>
              </a:spcBef>
              <a:spcAft>
                <a:spcPts val="0"/>
              </a:spcAft>
              <a:buClr>
                <a:srgbClr val="666666"/>
              </a:buClr>
              <a:buSzPts val="1400"/>
              <a:buFont typeface="Open Sans"/>
              <a:buChar char="●"/>
            </a:pPr>
            <a:r>
              <a:rPr lang="en">
                <a:solidFill>
                  <a:srgbClr val="666666"/>
                </a:solidFill>
                <a:latin typeface="Open Sans"/>
                <a:ea typeface="Open Sans"/>
                <a:cs typeface="Open Sans"/>
                <a:sym typeface="Open Sans"/>
              </a:rPr>
              <a:t>The type of organic content your prospect needs on their site to gain relevancy.</a:t>
            </a:r>
            <a:endParaRPr>
              <a:solidFill>
                <a:srgbClr val="666666"/>
              </a:solidFill>
              <a:highlight>
                <a:srgbClr val="FFFF00"/>
              </a:highlight>
              <a:latin typeface="Open Sans"/>
              <a:ea typeface="Open Sans"/>
              <a:cs typeface="Open Sans"/>
              <a:sym typeface="Open Sans"/>
            </a:endParaRPr>
          </a:p>
          <a:p>
            <a:pPr indent="0" lvl="0" marL="0" rtl="0" algn="l">
              <a:lnSpc>
                <a:spcPct val="115000"/>
              </a:lnSpc>
              <a:spcBef>
                <a:spcPts val="1000"/>
              </a:spcBef>
              <a:spcAft>
                <a:spcPts val="0"/>
              </a:spcAft>
              <a:buNone/>
            </a:pPr>
            <a:r>
              <a:t/>
            </a:r>
            <a:endParaRPr>
              <a:solidFill>
                <a:srgbClr val="666666"/>
              </a:solidFill>
              <a:highlight>
                <a:srgbClr val="FFFF00"/>
              </a:highlight>
              <a:latin typeface="Open Sans"/>
              <a:ea typeface="Open Sans"/>
              <a:cs typeface="Open Sans"/>
              <a:sym typeface="Open Sans"/>
            </a:endParaRPr>
          </a:p>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This data empowers you to highlight the best SEO opportunities for your prospect, position yourself as the trusted SEO expert, and sell more SEO solutions.</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3" name="Shape 693"/>
        <p:cNvGrpSpPr/>
        <p:nvPr/>
      </p:nvGrpSpPr>
      <p:grpSpPr>
        <a:xfrm>
          <a:off x="0" y="0"/>
          <a:ext cx="0" cy="0"/>
          <a:chOff x="0" y="0"/>
          <a:chExt cx="0" cy="0"/>
        </a:xfrm>
      </p:grpSpPr>
      <p:pic>
        <p:nvPicPr>
          <p:cNvPr id="694" name="Google Shape;694;p103"/>
          <p:cNvPicPr preferRelativeResize="0"/>
          <p:nvPr/>
        </p:nvPicPr>
        <p:blipFill>
          <a:blip r:embed="rId3">
            <a:alphaModFix/>
          </a:blip>
          <a:stretch>
            <a:fillRect/>
          </a:stretch>
        </p:blipFill>
        <p:spPr>
          <a:xfrm>
            <a:off x="2190025" y="3199025"/>
            <a:ext cx="4739651" cy="1692250"/>
          </a:xfrm>
          <a:prstGeom prst="rect">
            <a:avLst/>
          </a:prstGeom>
          <a:noFill/>
          <a:ln cap="flat" cmpd="sng" w="9525">
            <a:solidFill>
              <a:srgbClr val="EFEFEF"/>
            </a:solidFill>
            <a:prstDash val="solid"/>
            <a:round/>
            <a:headEnd len="sm" w="sm" type="none"/>
            <a:tailEnd len="sm" w="sm" type="none"/>
          </a:ln>
          <a:effectLst>
            <a:outerShdw blurRad="142875" rotWithShape="0" algn="bl" dir="3000000" dist="95250">
              <a:srgbClr val="535352">
                <a:alpha val="70000"/>
              </a:srgbClr>
            </a:outerShdw>
          </a:effectLst>
        </p:spPr>
      </p:pic>
      <p:sp>
        <p:nvSpPr>
          <p:cNvPr id="695" name="Google Shape;695;p103"/>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Organic Keyword Ranking</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696" name="Google Shape;696;p103"/>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697" name="Google Shape;697;p103"/>
          <p:cNvSpPr txBox="1"/>
          <p:nvPr/>
        </p:nvSpPr>
        <p:spPr>
          <a:xfrm>
            <a:off x="312450" y="1081050"/>
            <a:ext cx="8494800" cy="1966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The report highlights to top five keywords that your prospect is ranking for within their business category. For each keyword, the report highlights:</a:t>
            </a:r>
            <a:endParaRPr>
              <a:solidFill>
                <a:srgbClr val="666666"/>
              </a:solidFill>
              <a:latin typeface="Open Sans"/>
              <a:ea typeface="Open Sans"/>
              <a:cs typeface="Open Sans"/>
              <a:sym typeface="Open Sans"/>
            </a:endParaRPr>
          </a:p>
          <a:p>
            <a:pPr indent="0" lvl="0" marL="0" rtl="0" algn="l">
              <a:lnSpc>
                <a:spcPct val="115000"/>
              </a:lnSpc>
              <a:spcBef>
                <a:spcPts val="1000"/>
              </a:spcBef>
              <a:spcAft>
                <a:spcPts val="0"/>
              </a:spcAft>
              <a:buNone/>
            </a:pPr>
            <a:r>
              <a:rPr b="1" lang="en" sz="1200">
                <a:solidFill>
                  <a:srgbClr val="666666"/>
                </a:solidFill>
                <a:latin typeface="Open Sans"/>
                <a:ea typeface="Open Sans"/>
                <a:cs typeface="Open Sans"/>
                <a:sym typeface="Open Sans"/>
              </a:rPr>
              <a:t>          Competitiveness:</a:t>
            </a:r>
            <a:r>
              <a:rPr lang="en" sz="1200">
                <a:solidFill>
                  <a:srgbClr val="666666"/>
                </a:solidFill>
                <a:latin typeface="Open Sans"/>
                <a:ea typeface="Open Sans"/>
                <a:cs typeface="Open Sans"/>
                <a:sym typeface="Open Sans"/>
              </a:rPr>
              <a:t> How difficult it is to appear in the top Google Search results. </a:t>
            </a:r>
            <a:endParaRPr sz="1200">
              <a:solidFill>
                <a:srgbClr val="666666"/>
              </a:solidFill>
              <a:latin typeface="Open Sans"/>
              <a:ea typeface="Open Sans"/>
              <a:cs typeface="Open Sans"/>
              <a:sym typeface="Open Sans"/>
            </a:endParaRPr>
          </a:p>
          <a:p>
            <a:pPr indent="0" lvl="0" marL="0" rtl="0" algn="l">
              <a:lnSpc>
                <a:spcPct val="115000"/>
              </a:lnSpc>
              <a:spcBef>
                <a:spcPts val="1000"/>
              </a:spcBef>
              <a:spcAft>
                <a:spcPts val="0"/>
              </a:spcAft>
              <a:buNone/>
            </a:pPr>
            <a:r>
              <a:rPr b="1" lang="en" sz="1200">
                <a:solidFill>
                  <a:srgbClr val="666666"/>
                </a:solidFill>
                <a:latin typeface="Open Sans"/>
                <a:ea typeface="Open Sans"/>
                <a:cs typeface="Open Sans"/>
                <a:sym typeface="Open Sans"/>
              </a:rPr>
              <a:t>          Rank: </a:t>
            </a:r>
            <a:r>
              <a:rPr lang="en" sz="1200">
                <a:solidFill>
                  <a:srgbClr val="666666"/>
                </a:solidFill>
                <a:latin typeface="Open Sans"/>
                <a:ea typeface="Open Sans"/>
                <a:cs typeface="Open Sans"/>
                <a:sym typeface="Open Sans"/>
              </a:rPr>
              <a:t>The position of your prospect’s website in Google Search.</a:t>
            </a:r>
            <a:endParaRPr sz="1200">
              <a:solidFill>
                <a:srgbClr val="666666"/>
              </a:solidFill>
              <a:latin typeface="Open Sans"/>
              <a:ea typeface="Open Sans"/>
              <a:cs typeface="Open Sans"/>
              <a:sym typeface="Open Sans"/>
            </a:endParaRPr>
          </a:p>
          <a:p>
            <a:pPr indent="0" lvl="0" marL="0" rtl="0" algn="l">
              <a:lnSpc>
                <a:spcPct val="115000"/>
              </a:lnSpc>
              <a:spcBef>
                <a:spcPts val="1000"/>
              </a:spcBef>
              <a:spcAft>
                <a:spcPts val="0"/>
              </a:spcAft>
              <a:buNone/>
            </a:pPr>
            <a:r>
              <a:rPr b="1" lang="en" sz="1200">
                <a:solidFill>
                  <a:srgbClr val="666666"/>
                </a:solidFill>
                <a:latin typeface="Open Sans"/>
                <a:ea typeface="Open Sans"/>
                <a:cs typeface="Open Sans"/>
                <a:sym typeface="Open Sans"/>
              </a:rPr>
              <a:t>          Local Searches:</a:t>
            </a:r>
            <a:r>
              <a:rPr lang="en" sz="1200">
                <a:solidFill>
                  <a:srgbClr val="666666"/>
                </a:solidFill>
                <a:latin typeface="Open Sans"/>
                <a:ea typeface="Open Sans"/>
                <a:cs typeface="Open Sans"/>
                <a:sym typeface="Open Sans"/>
              </a:rPr>
              <a:t> The estimated number of searches per month in your prospect’s country. </a:t>
            </a:r>
            <a:endParaRPr sz="1200">
              <a:solidFill>
                <a:srgbClr val="666666"/>
              </a:solidFill>
              <a:latin typeface="Open Sans"/>
              <a:ea typeface="Open Sans"/>
              <a:cs typeface="Open Sans"/>
              <a:sym typeface="Open Sans"/>
            </a:endParaRPr>
          </a:p>
          <a:p>
            <a:pPr indent="0" lvl="0" marL="0" rtl="0" algn="l">
              <a:lnSpc>
                <a:spcPct val="115000"/>
              </a:lnSpc>
              <a:spcBef>
                <a:spcPts val="1000"/>
              </a:spcBef>
              <a:spcAft>
                <a:spcPts val="0"/>
              </a:spcAft>
              <a:buNone/>
            </a:pPr>
            <a:r>
              <a:rPr b="1" lang="en" sz="1200">
                <a:solidFill>
                  <a:srgbClr val="666666"/>
                </a:solidFill>
                <a:latin typeface="Open Sans"/>
                <a:ea typeface="Open Sans"/>
                <a:cs typeface="Open Sans"/>
                <a:sym typeface="Open Sans"/>
              </a:rPr>
              <a:t>          Global Searches:</a:t>
            </a:r>
            <a:r>
              <a:rPr lang="en" sz="1200">
                <a:solidFill>
                  <a:srgbClr val="666666"/>
                </a:solidFill>
                <a:latin typeface="Open Sans"/>
                <a:ea typeface="Open Sans"/>
                <a:cs typeface="Open Sans"/>
                <a:sym typeface="Open Sans"/>
              </a:rPr>
              <a:t> The estimated number of searches per month across Google.</a:t>
            </a:r>
            <a:endParaRPr>
              <a:solidFill>
                <a:schemeClr val="dk1"/>
              </a:solidFill>
            </a:endParaRPr>
          </a:p>
          <a:p>
            <a:pPr indent="0" lvl="0" marL="0" rtl="0" algn="l">
              <a:lnSpc>
                <a:spcPct val="115000"/>
              </a:lnSpc>
              <a:spcBef>
                <a:spcPts val="1000"/>
              </a:spcBef>
              <a:spcAft>
                <a:spcPts val="1000"/>
              </a:spcAft>
              <a:buNone/>
            </a:pPr>
            <a:r>
              <a:t/>
            </a:r>
            <a:endParaRPr>
              <a:solidFill>
                <a:srgbClr val="666666"/>
              </a:solidFill>
              <a:latin typeface="Open Sans"/>
              <a:ea typeface="Open Sans"/>
              <a:cs typeface="Open Sans"/>
              <a:sym typeface="Open Sans"/>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1" name="Shape 701"/>
        <p:cNvGrpSpPr/>
        <p:nvPr/>
      </p:nvGrpSpPr>
      <p:grpSpPr>
        <a:xfrm>
          <a:off x="0" y="0"/>
          <a:ext cx="0" cy="0"/>
          <a:chOff x="0" y="0"/>
          <a:chExt cx="0" cy="0"/>
        </a:xfrm>
      </p:grpSpPr>
      <p:sp>
        <p:nvSpPr>
          <p:cNvPr id="702" name="Google Shape;702;p104"/>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Selling SEO</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703" name="Google Shape;703;p104"/>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704" name="Google Shape;704;p104"/>
          <p:cNvSpPr txBox="1"/>
          <p:nvPr/>
        </p:nvSpPr>
        <p:spPr>
          <a:xfrm>
            <a:off x="312450" y="1081050"/>
            <a:ext cx="8393400" cy="3056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A </a:t>
            </a:r>
            <a:r>
              <a:rPr lang="en">
                <a:solidFill>
                  <a:srgbClr val="666666"/>
                </a:solidFill>
                <a:latin typeface="Open Sans"/>
                <a:ea typeface="Open Sans"/>
                <a:cs typeface="Open Sans"/>
                <a:sym typeface="Open Sans"/>
              </a:rPr>
              <a:t>successful</a:t>
            </a:r>
            <a:r>
              <a:rPr lang="en">
                <a:solidFill>
                  <a:srgbClr val="666666"/>
                </a:solidFill>
                <a:latin typeface="Open Sans"/>
                <a:ea typeface="Open Sans"/>
                <a:cs typeface="Open Sans"/>
                <a:sym typeface="Open Sans"/>
              </a:rPr>
              <a:t> SEO sales strategy starts with understanding your prospect’s current online performance. </a:t>
            </a:r>
            <a:r>
              <a:rPr lang="en">
                <a:solidFill>
                  <a:srgbClr val="666666"/>
                </a:solidFill>
                <a:latin typeface="Open Sans"/>
                <a:ea typeface="Open Sans"/>
                <a:cs typeface="Open Sans"/>
                <a:sym typeface="Open Sans"/>
              </a:rPr>
              <a:t>By a</a:t>
            </a:r>
            <a:r>
              <a:rPr lang="en">
                <a:solidFill>
                  <a:srgbClr val="666666"/>
                </a:solidFill>
                <a:latin typeface="Open Sans"/>
                <a:ea typeface="Open Sans"/>
                <a:cs typeface="Open Sans"/>
                <a:sym typeface="Open Sans"/>
              </a:rPr>
              <a:t>udit</a:t>
            </a:r>
            <a:r>
              <a:rPr lang="en">
                <a:solidFill>
                  <a:srgbClr val="666666"/>
                </a:solidFill>
                <a:latin typeface="Open Sans"/>
                <a:ea typeface="Open Sans"/>
                <a:cs typeface="Open Sans"/>
                <a:sym typeface="Open Sans"/>
              </a:rPr>
              <a:t>ing</a:t>
            </a:r>
            <a:r>
              <a:rPr lang="en">
                <a:solidFill>
                  <a:srgbClr val="666666"/>
                </a:solidFill>
                <a:latin typeface="Open Sans"/>
                <a:ea typeface="Open Sans"/>
                <a:cs typeface="Open Sans"/>
                <a:sym typeface="Open Sans"/>
              </a:rPr>
              <a:t> their SEO and assess</a:t>
            </a:r>
            <a:r>
              <a:rPr lang="en">
                <a:solidFill>
                  <a:srgbClr val="666666"/>
                </a:solidFill>
                <a:latin typeface="Open Sans"/>
                <a:ea typeface="Open Sans"/>
                <a:cs typeface="Open Sans"/>
                <a:sym typeface="Open Sans"/>
              </a:rPr>
              <a:t>ing </a:t>
            </a:r>
            <a:r>
              <a:rPr lang="en">
                <a:solidFill>
                  <a:srgbClr val="666666"/>
                </a:solidFill>
                <a:latin typeface="Open Sans"/>
                <a:ea typeface="Open Sans"/>
                <a:cs typeface="Open Sans"/>
                <a:sym typeface="Open Sans"/>
              </a:rPr>
              <a:t>their needs</a:t>
            </a:r>
            <a:r>
              <a:rPr lang="en">
                <a:solidFill>
                  <a:srgbClr val="666666"/>
                </a:solidFill>
                <a:latin typeface="Open Sans"/>
                <a:ea typeface="Open Sans"/>
                <a:cs typeface="Open Sans"/>
                <a:sym typeface="Open Sans"/>
              </a:rPr>
              <a:t>, you’ll have a place to </a:t>
            </a:r>
            <a:r>
              <a:rPr lang="en">
                <a:solidFill>
                  <a:srgbClr val="666666"/>
                </a:solidFill>
                <a:latin typeface="Open Sans"/>
                <a:ea typeface="Open Sans"/>
                <a:cs typeface="Open Sans"/>
                <a:sym typeface="Open Sans"/>
              </a:rPr>
              <a:t>start the sales conversation. You’ll also be better equipped to close that deal with the perfect solution.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666666"/>
              </a:solidFill>
              <a:latin typeface="Open Sans"/>
              <a:ea typeface="Open Sans"/>
              <a:cs typeface="Open Sans"/>
              <a:sym typeface="Open Sans"/>
            </a:endParaRPr>
          </a:p>
          <a:p>
            <a:pPr indent="-304800" lvl="0" marL="457200" rtl="0" algn="l">
              <a:lnSpc>
                <a:spcPct val="115000"/>
              </a:lnSpc>
              <a:spcBef>
                <a:spcPts val="0"/>
              </a:spcBef>
              <a:spcAft>
                <a:spcPts val="0"/>
              </a:spcAft>
              <a:buClr>
                <a:srgbClr val="6AA84F"/>
              </a:buClr>
              <a:buSzPts val="1200"/>
              <a:buFont typeface="Open Sans"/>
              <a:buChar char="+"/>
            </a:pPr>
            <a:r>
              <a:rPr lang="en" sz="1200">
                <a:solidFill>
                  <a:srgbClr val="6AA84F"/>
                </a:solidFill>
                <a:latin typeface="Open Sans"/>
                <a:ea typeface="Open Sans"/>
                <a:cs typeface="Open Sans"/>
                <a:sym typeface="Open Sans"/>
              </a:rPr>
              <a:t>If the grade is high</a:t>
            </a:r>
            <a:r>
              <a:rPr lang="en" sz="1200">
                <a:solidFill>
                  <a:srgbClr val="666666"/>
                </a:solidFill>
                <a:latin typeface="Open Sans"/>
                <a:ea typeface="Open Sans"/>
                <a:cs typeface="Open Sans"/>
                <a:sym typeface="Open Sans"/>
              </a:rPr>
              <a:t>, congratulate your prospect! Earning a positive SEO grade requires hard work. That being said, there’s always room for improvement! Offer to manage and optimize their SEO strategy so they can focus on running their business. </a:t>
            </a:r>
            <a:endParaRPr sz="1200">
              <a:solidFill>
                <a:srgbClr val="666666"/>
              </a:solidFill>
              <a:latin typeface="Open Sans"/>
              <a:ea typeface="Open Sans"/>
              <a:cs typeface="Open Sans"/>
              <a:sym typeface="Open Sans"/>
            </a:endParaRPr>
          </a:p>
          <a:p>
            <a:pPr indent="0" lvl="0" marL="457200" rtl="0" algn="l">
              <a:lnSpc>
                <a:spcPct val="115000"/>
              </a:lnSpc>
              <a:spcBef>
                <a:spcPts val="0"/>
              </a:spcBef>
              <a:spcAft>
                <a:spcPts val="0"/>
              </a:spcAft>
              <a:buNone/>
            </a:pPr>
            <a:r>
              <a:t/>
            </a:r>
            <a:endParaRPr sz="1200">
              <a:solidFill>
                <a:srgbClr val="434343"/>
              </a:solidFill>
              <a:latin typeface="Open Sans"/>
              <a:ea typeface="Open Sans"/>
              <a:cs typeface="Open Sans"/>
              <a:sym typeface="Open Sans"/>
            </a:endParaRPr>
          </a:p>
          <a:p>
            <a:pPr indent="-304800" lvl="0" marL="457200" rtl="0" algn="l">
              <a:lnSpc>
                <a:spcPct val="115000"/>
              </a:lnSpc>
              <a:spcBef>
                <a:spcPts val="0"/>
              </a:spcBef>
              <a:spcAft>
                <a:spcPts val="0"/>
              </a:spcAft>
              <a:buClr>
                <a:srgbClr val="E06666"/>
              </a:buClr>
              <a:buSzPts val="1200"/>
              <a:buFont typeface="Open Sans"/>
              <a:buChar char="-"/>
            </a:pPr>
            <a:r>
              <a:rPr lang="en" sz="1200">
                <a:solidFill>
                  <a:srgbClr val="E06666"/>
                </a:solidFill>
                <a:latin typeface="Open Sans"/>
                <a:ea typeface="Open Sans"/>
                <a:cs typeface="Open Sans"/>
                <a:sym typeface="Open Sans"/>
              </a:rPr>
              <a:t>If the grade is low</a:t>
            </a:r>
            <a:r>
              <a:rPr lang="en" sz="1200">
                <a:solidFill>
                  <a:srgbClr val="666666"/>
                </a:solidFill>
                <a:latin typeface="Open Sans"/>
                <a:ea typeface="Open Sans"/>
                <a:cs typeface="Open Sans"/>
                <a:sym typeface="Open Sans"/>
              </a:rPr>
              <a:t>, your prospect needs help! They don’t have enough time, tools, or expertise to research keywords, build links, manage their online reputation, create content, and perform all the other required tasks. With a strong SEO strategy, you can help your prospect get found online, increase customer engagement, increase organic website traffic, and produce real customer conversions!</a:t>
            </a:r>
            <a:endParaRPr sz="12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434343"/>
              </a:solidFill>
              <a:highlight>
                <a:srgbClr val="FFFF00"/>
              </a:highlight>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434343"/>
              </a:solidFill>
              <a:highlight>
                <a:srgbClr val="FFFF00"/>
              </a:highlight>
              <a:latin typeface="Open Sans"/>
              <a:ea typeface="Open Sans"/>
              <a:cs typeface="Open Sans"/>
              <a:sym typeface="Open Sans"/>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8" name="Shape 708"/>
        <p:cNvGrpSpPr/>
        <p:nvPr/>
      </p:nvGrpSpPr>
      <p:grpSpPr>
        <a:xfrm>
          <a:off x="0" y="0"/>
          <a:ext cx="0" cy="0"/>
          <a:chOff x="0" y="0"/>
          <a:chExt cx="0" cy="0"/>
        </a:xfrm>
      </p:grpSpPr>
      <p:sp>
        <p:nvSpPr>
          <p:cNvPr id="709" name="Google Shape;709;p105"/>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Selling SEO</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710" name="Google Shape;710;p105"/>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711" name="Google Shape;711;p105"/>
          <p:cNvSpPr txBox="1"/>
          <p:nvPr/>
        </p:nvSpPr>
        <p:spPr>
          <a:xfrm>
            <a:off x="312450" y="1081050"/>
            <a:ext cx="8494800" cy="3533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Follow these steps</a:t>
            </a:r>
            <a:r>
              <a:rPr lang="en">
                <a:solidFill>
                  <a:srgbClr val="666666"/>
                </a:solidFill>
                <a:latin typeface="Open Sans"/>
                <a:ea typeface="Open Sans"/>
                <a:cs typeface="Open Sans"/>
                <a:sym typeface="Open Sans"/>
              </a:rPr>
              <a:t> to sell SEO solutions to your prospect successfully:</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highlight>
                <a:srgbClr val="FFFF00"/>
              </a:highlight>
              <a:latin typeface="Open Sans"/>
              <a:ea typeface="Open Sans"/>
              <a:cs typeface="Open Sans"/>
              <a:sym typeface="Open Sans"/>
            </a:endParaRPr>
          </a:p>
          <a:p>
            <a:pPr indent="-317500" lvl="0" marL="457200" rtl="0" algn="l">
              <a:lnSpc>
                <a:spcPct val="115000"/>
              </a:lnSpc>
              <a:spcBef>
                <a:spcPts val="0"/>
              </a:spcBef>
              <a:spcAft>
                <a:spcPts val="0"/>
              </a:spcAft>
              <a:buClr>
                <a:srgbClr val="666666"/>
              </a:buClr>
              <a:buSzPts val="1400"/>
              <a:buFont typeface="Open Sans"/>
              <a:buAutoNum type="arabicPeriod"/>
            </a:pPr>
            <a:r>
              <a:rPr lang="en">
                <a:solidFill>
                  <a:srgbClr val="666666"/>
                </a:solidFill>
                <a:latin typeface="Open Sans"/>
                <a:ea typeface="Open Sans"/>
                <a:cs typeface="Open Sans"/>
                <a:sym typeface="Open Sans"/>
              </a:rPr>
              <a:t>Ask your prospect to consider their buying journey.</a:t>
            </a:r>
            <a:endParaRPr>
              <a:solidFill>
                <a:srgbClr val="666666"/>
              </a:solidFill>
              <a:latin typeface="Open Sans"/>
              <a:ea typeface="Open Sans"/>
              <a:cs typeface="Open Sans"/>
              <a:sym typeface="Open Sans"/>
            </a:endParaRPr>
          </a:p>
          <a:p>
            <a:pPr indent="0" lvl="0" marL="914400" rtl="0" algn="l">
              <a:lnSpc>
                <a:spcPct val="115000"/>
              </a:lnSpc>
              <a:spcBef>
                <a:spcPts val="1000"/>
              </a:spcBef>
              <a:spcAft>
                <a:spcPts val="0"/>
              </a:spcAft>
              <a:buNone/>
            </a:pPr>
            <a:r>
              <a:rPr lang="en" sz="1200">
                <a:solidFill>
                  <a:srgbClr val="666666"/>
                </a:solidFill>
                <a:latin typeface="Open Sans"/>
                <a:ea typeface="Open Sans"/>
                <a:cs typeface="Open Sans"/>
                <a:sym typeface="Open Sans"/>
              </a:rPr>
              <a:t>“What steps would you take if you wanted to find a good, local, and inexpensive restaurant for dinner tonight?”</a:t>
            </a:r>
            <a:endParaRPr sz="1200">
              <a:solidFill>
                <a:srgbClr val="666666"/>
              </a:solidFill>
              <a:latin typeface="Open Sans"/>
              <a:ea typeface="Open Sans"/>
              <a:cs typeface="Open Sans"/>
              <a:sym typeface="Open Sans"/>
            </a:endParaRPr>
          </a:p>
          <a:p>
            <a:pPr indent="-317500" lvl="0" marL="457200" rtl="0" algn="l">
              <a:lnSpc>
                <a:spcPct val="115000"/>
              </a:lnSpc>
              <a:spcBef>
                <a:spcPts val="1000"/>
              </a:spcBef>
              <a:spcAft>
                <a:spcPts val="0"/>
              </a:spcAft>
              <a:buClr>
                <a:srgbClr val="666666"/>
              </a:buClr>
              <a:buSzPts val="1400"/>
              <a:buFont typeface="Open Sans"/>
              <a:buAutoNum type="arabicPeriod"/>
            </a:pPr>
            <a:r>
              <a:rPr lang="en">
                <a:solidFill>
                  <a:srgbClr val="666666"/>
                </a:solidFill>
                <a:latin typeface="Open Sans"/>
                <a:ea typeface="Open Sans"/>
                <a:cs typeface="Open Sans"/>
                <a:sym typeface="Open Sans"/>
              </a:rPr>
              <a:t>Ask your prospect to consider their business’s place within that journey.</a:t>
            </a:r>
            <a:endParaRPr>
              <a:solidFill>
                <a:srgbClr val="666666"/>
              </a:solidFill>
              <a:latin typeface="Open Sans"/>
              <a:ea typeface="Open Sans"/>
              <a:cs typeface="Open Sans"/>
              <a:sym typeface="Open Sans"/>
            </a:endParaRPr>
          </a:p>
          <a:p>
            <a:pPr indent="0" lvl="0" marL="914400" rtl="0" algn="l">
              <a:lnSpc>
                <a:spcPct val="115000"/>
              </a:lnSpc>
              <a:spcBef>
                <a:spcPts val="1000"/>
              </a:spcBef>
              <a:spcAft>
                <a:spcPts val="1000"/>
              </a:spcAft>
              <a:buNone/>
            </a:pPr>
            <a:r>
              <a:rPr lang="en" sz="1200">
                <a:solidFill>
                  <a:srgbClr val="666666"/>
                </a:solidFill>
                <a:latin typeface="Open Sans"/>
                <a:ea typeface="Open Sans"/>
                <a:cs typeface="Open Sans"/>
                <a:sym typeface="Open Sans"/>
              </a:rPr>
              <a:t>“Would it be valuable for your business to show up in searches when people use keywords related to the products and services you offer? People are more likely to click on your site when they are actively searching and ready to purchase. They are even more likely to click on your site when it appears at the top of relevant search results. How much is it worth to get that one click from a qualified audience?”</a:t>
            </a:r>
            <a:endParaRPr sz="1200">
              <a:solidFill>
                <a:srgbClr val="666666"/>
              </a:solidFill>
              <a:latin typeface="Open Sans"/>
              <a:ea typeface="Open Sans"/>
              <a:cs typeface="Open Sans"/>
              <a:sym typeface="Open Sans"/>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5" name="Shape 715"/>
        <p:cNvGrpSpPr/>
        <p:nvPr/>
      </p:nvGrpSpPr>
      <p:grpSpPr>
        <a:xfrm>
          <a:off x="0" y="0"/>
          <a:ext cx="0" cy="0"/>
          <a:chOff x="0" y="0"/>
          <a:chExt cx="0" cy="0"/>
        </a:xfrm>
      </p:grpSpPr>
      <p:sp>
        <p:nvSpPr>
          <p:cNvPr id="716" name="Google Shape;716;p106"/>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Selling SEO</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717" name="Google Shape;717;p106"/>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718" name="Google Shape;718;p106"/>
          <p:cNvSpPr txBox="1"/>
          <p:nvPr/>
        </p:nvSpPr>
        <p:spPr>
          <a:xfrm>
            <a:off x="312450" y="1081050"/>
            <a:ext cx="8494800" cy="3704400"/>
          </a:xfrm>
          <a:prstGeom prst="rect">
            <a:avLst/>
          </a:prstGeom>
          <a:noFill/>
          <a:ln>
            <a:noFill/>
          </a:ln>
        </p:spPr>
        <p:txBody>
          <a:bodyPr anchorCtr="0" anchor="t" bIns="91425" lIns="91425" spcFirstLastPara="1" rIns="91425" wrap="square" tIns="91425">
            <a:noAutofit/>
          </a:bodyPr>
          <a:lstStyle/>
          <a:p>
            <a:pPr indent="-317500" lvl="0" marL="457200" rtl="0" algn="l">
              <a:lnSpc>
                <a:spcPct val="115000"/>
              </a:lnSpc>
              <a:spcBef>
                <a:spcPts val="0"/>
              </a:spcBef>
              <a:spcAft>
                <a:spcPts val="0"/>
              </a:spcAft>
              <a:buClr>
                <a:srgbClr val="666666"/>
              </a:buClr>
              <a:buSzPts val="1400"/>
              <a:buFont typeface="Open Sans"/>
              <a:buAutoNum type="arabicPeriod" startAt="3"/>
            </a:pPr>
            <a:r>
              <a:rPr lang="en">
                <a:solidFill>
                  <a:srgbClr val="666666"/>
                </a:solidFill>
                <a:latin typeface="Open Sans"/>
                <a:ea typeface="Open Sans"/>
                <a:cs typeface="Open Sans"/>
                <a:sym typeface="Open Sans"/>
              </a:rPr>
              <a:t>Show your prospect the SEO section of the Snapshot Report. </a:t>
            </a:r>
            <a:endParaRPr>
              <a:solidFill>
                <a:srgbClr val="666666"/>
              </a:solidFill>
              <a:latin typeface="Open Sans"/>
              <a:ea typeface="Open Sans"/>
              <a:cs typeface="Open Sans"/>
              <a:sym typeface="Open Sans"/>
            </a:endParaRPr>
          </a:p>
          <a:p>
            <a:pPr indent="0" lvl="0" marL="914400" rtl="0" algn="l">
              <a:lnSpc>
                <a:spcPct val="115000"/>
              </a:lnSpc>
              <a:spcBef>
                <a:spcPts val="1000"/>
              </a:spcBef>
              <a:spcAft>
                <a:spcPts val="0"/>
              </a:spcAft>
              <a:buNone/>
            </a:pPr>
            <a:r>
              <a:rPr lang="en" sz="1200">
                <a:solidFill>
                  <a:srgbClr val="666666"/>
                </a:solidFill>
                <a:latin typeface="Open Sans"/>
                <a:ea typeface="Open Sans"/>
                <a:cs typeface="Open Sans"/>
                <a:sym typeface="Open Sans"/>
              </a:rPr>
              <a:t>“Based on these metrics, your competition may be a step ahead and stealing potential businesses right out from under you. Do you think it’s valuable for your site to appear at the top of search results when consumers are looking for your business services?”</a:t>
            </a:r>
            <a:endParaRPr sz="1200">
              <a:solidFill>
                <a:srgbClr val="666666"/>
              </a:solidFill>
              <a:latin typeface="Open Sans"/>
              <a:ea typeface="Open Sans"/>
              <a:cs typeface="Open Sans"/>
              <a:sym typeface="Open Sans"/>
            </a:endParaRPr>
          </a:p>
          <a:p>
            <a:pPr indent="-317500" lvl="0" marL="457200" rtl="0" algn="l">
              <a:lnSpc>
                <a:spcPct val="115000"/>
              </a:lnSpc>
              <a:spcBef>
                <a:spcPts val="1000"/>
              </a:spcBef>
              <a:spcAft>
                <a:spcPts val="0"/>
              </a:spcAft>
              <a:buClr>
                <a:srgbClr val="666666"/>
              </a:buClr>
              <a:buSzPts val="1400"/>
              <a:buFont typeface="Open Sans"/>
              <a:buAutoNum type="arabicPeriod" startAt="4"/>
            </a:pPr>
            <a:r>
              <a:rPr lang="en">
                <a:solidFill>
                  <a:srgbClr val="666666"/>
                </a:solidFill>
                <a:latin typeface="Open Sans"/>
                <a:ea typeface="Open Sans"/>
                <a:cs typeface="Open Sans"/>
                <a:sym typeface="Open Sans"/>
              </a:rPr>
              <a:t>Conduct a live demonstration</a:t>
            </a:r>
            <a:r>
              <a:rPr lang="en">
                <a:solidFill>
                  <a:srgbClr val="666666"/>
                </a:solidFill>
                <a:latin typeface="Open Sans"/>
                <a:ea typeface="Open Sans"/>
                <a:cs typeface="Open Sans"/>
                <a:sym typeface="Open Sans"/>
              </a:rPr>
              <a:t>. Open a search engine like Google and type in relevant keywords for their product offerings. Can you find your prospect’s business? </a:t>
            </a:r>
            <a:r>
              <a:rPr lang="en" sz="1200">
                <a:solidFill>
                  <a:srgbClr val="666666"/>
                </a:solidFill>
                <a:latin typeface="Open Sans"/>
                <a:ea typeface="Open Sans"/>
                <a:cs typeface="Open Sans"/>
                <a:sym typeface="Open Sans"/>
              </a:rPr>
              <a:t> </a:t>
            </a:r>
            <a:endParaRPr sz="1200">
              <a:solidFill>
                <a:srgbClr val="666666"/>
              </a:solidFill>
              <a:latin typeface="Open Sans"/>
              <a:ea typeface="Open Sans"/>
              <a:cs typeface="Open Sans"/>
              <a:sym typeface="Open Sans"/>
            </a:endParaRPr>
          </a:p>
          <a:p>
            <a:pPr indent="-317500" lvl="0" marL="457200" rtl="0" algn="l">
              <a:lnSpc>
                <a:spcPct val="115000"/>
              </a:lnSpc>
              <a:spcBef>
                <a:spcPts val="1000"/>
              </a:spcBef>
              <a:spcAft>
                <a:spcPts val="0"/>
              </a:spcAft>
              <a:buClr>
                <a:srgbClr val="666666"/>
              </a:buClr>
              <a:buSzPts val="1400"/>
              <a:buFont typeface="Open Sans"/>
              <a:buAutoNum type="arabicPeriod" startAt="4"/>
            </a:pPr>
            <a:r>
              <a:rPr lang="en">
                <a:solidFill>
                  <a:srgbClr val="666666"/>
                </a:solidFill>
                <a:latin typeface="Open Sans"/>
                <a:ea typeface="Open Sans"/>
                <a:cs typeface="Open Sans"/>
                <a:sym typeface="Open Sans"/>
              </a:rPr>
              <a:t>Use a keyword analysis tool to provide further insights</a:t>
            </a:r>
            <a:r>
              <a:rPr lang="en">
                <a:solidFill>
                  <a:srgbClr val="666666"/>
                </a:solidFill>
                <a:latin typeface="Open Sans"/>
                <a:ea typeface="Open Sans"/>
                <a:cs typeface="Open Sans"/>
                <a:sym typeface="Open Sans"/>
              </a:rPr>
              <a:t>. </a:t>
            </a:r>
            <a:endParaRPr>
              <a:solidFill>
                <a:srgbClr val="666666"/>
              </a:solidFill>
              <a:latin typeface="Open Sans"/>
              <a:ea typeface="Open Sans"/>
              <a:cs typeface="Open Sans"/>
              <a:sym typeface="Open Sans"/>
            </a:endParaRPr>
          </a:p>
          <a:p>
            <a:pPr indent="0" lvl="0" marL="0" rtl="0" algn="l">
              <a:lnSpc>
                <a:spcPct val="115000"/>
              </a:lnSpc>
              <a:spcBef>
                <a:spcPts val="1000"/>
              </a:spcBef>
              <a:spcAft>
                <a:spcPts val="1000"/>
              </a:spcAft>
              <a:buNone/>
            </a:pPr>
            <a:r>
              <a:t/>
            </a:r>
            <a:endParaRPr sz="1600">
              <a:solidFill>
                <a:srgbClr val="666666"/>
              </a:solidFill>
              <a:highlight>
                <a:srgbClr val="FFFF00"/>
              </a:highlight>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53"/>
          <p:cNvSpPr txBox="1"/>
          <p:nvPr/>
        </p:nvSpPr>
        <p:spPr>
          <a:xfrm>
            <a:off x="312450" y="403075"/>
            <a:ext cx="72600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Overall Score</a:t>
            </a:r>
            <a:endParaRPr sz="3000">
              <a:solidFill>
                <a:srgbClr val="434343"/>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268" name="Google Shape;268;p53"/>
          <p:cNvSpPr txBox="1"/>
          <p:nvPr/>
        </p:nvSpPr>
        <p:spPr>
          <a:xfrm>
            <a:off x="312450" y="1233450"/>
            <a:ext cx="8494800" cy="152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269" name="Google Shape;269;p53"/>
          <p:cNvSpPr txBox="1"/>
          <p:nvPr/>
        </p:nvSpPr>
        <p:spPr>
          <a:xfrm>
            <a:off x="312450" y="1233450"/>
            <a:ext cx="8494800" cy="1848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Your prospect’s Overall Score indicates how well their digital marketing is performing in comparison to other businesses in the same industry. There’s no pass / fail here—a business should strive to be as close to 100% as possible.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Whether your prospect scores an A or an F, there’s plenty of work to be done!</a:t>
            </a:r>
            <a:endParaRPr>
              <a:solidFill>
                <a:srgbClr val="666666"/>
              </a:solidFill>
              <a:latin typeface="Open Sans"/>
              <a:ea typeface="Open Sans"/>
              <a:cs typeface="Open Sans"/>
              <a:sym typeface="Open Sans"/>
            </a:endParaRPr>
          </a:p>
        </p:txBody>
      </p:sp>
      <p:pic>
        <p:nvPicPr>
          <p:cNvPr id="270" name="Google Shape;270;p53"/>
          <p:cNvPicPr preferRelativeResize="0"/>
          <p:nvPr/>
        </p:nvPicPr>
        <p:blipFill>
          <a:blip r:embed="rId3">
            <a:alphaModFix/>
          </a:blip>
          <a:stretch>
            <a:fillRect/>
          </a:stretch>
        </p:blipFill>
        <p:spPr>
          <a:xfrm>
            <a:off x="990488" y="3051775"/>
            <a:ext cx="7138715" cy="1583050"/>
          </a:xfrm>
          <a:prstGeom prst="rect">
            <a:avLst/>
          </a:prstGeom>
          <a:noFill/>
          <a:ln cap="flat" cmpd="sng" w="9525">
            <a:solidFill>
              <a:srgbClr val="EFEFEF"/>
            </a:solidFill>
            <a:prstDash val="solid"/>
            <a:round/>
            <a:headEnd len="sm" w="sm" type="none"/>
            <a:tailEnd len="sm" w="sm" type="none"/>
          </a:ln>
          <a:effectLst>
            <a:outerShdw blurRad="142875" rotWithShape="0" algn="bl" dir="3000000" dist="95250">
              <a:srgbClr val="535352">
                <a:alpha val="70000"/>
              </a:srgbClr>
            </a:outerShdw>
          </a:effectLst>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2" name="Shape 722"/>
        <p:cNvGrpSpPr/>
        <p:nvPr/>
      </p:nvGrpSpPr>
      <p:grpSpPr>
        <a:xfrm>
          <a:off x="0" y="0"/>
          <a:ext cx="0" cy="0"/>
          <a:chOff x="0" y="0"/>
          <a:chExt cx="0" cy="0"/>
        </a:xfrm>
      </p:grpSpPr>
      <p:sp>
        <p:nvSpPr>
          <p:cNvPr id="723" name="Google Shape;723;p107"/>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Elevator Pitch</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724" name="Google Shape;724;p107"/>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725" name="Google Shape;725;p107"/>
          <p:cNvSpPr txBox="1"/>
          <p:nvPr/>
        </p:nvSpPr>
        <p:spPr>
          <a:xfrm>
            <a:off x="312450" y="1081050"/>
            <a:ext cx="8494800" cy="682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Now that you understand the key components of selling SEO, you can begin </a:t>
            </a:r>
            <a:r>
              <a:rPr lang="en">
                <a:solidFill>
                  <a:srgbClr val="666666"/>
                </a:solidFill>
                <a:latin typeface="Open Sans"/>
                <a:ea typeface="Open Sans"/>
                <a:cs typeface="Open Sans"/>
                <a:sym typeface="Open Sans"/>
              </a:rPr>
              <a:t>to </a:t>
            </a:r>
            <a:r>
              <a:rPr lang="en">
                <a:solidFill>
                  <a:srgbClr val="666666"/>
                </a:solidFill>
                <a:latin typeface="Open Sans"/>
                <a:ea typeface="Open Sans"/>
                <a:cs typeface="Open Sans"/>
                <a:sym typeface="Open Sans"/>
              </a:rPr>
              <a:t>craft a compelling elevator pitch. Here’s a sample pitch you could use:</a:t>
            </a:r>
            <a:endParaRPr sz="1600">
              <a:solidFill>
                <a:srgbClr val="666666"/>
              </a:solidFill>
              <a:latin typeface="Open Sans"/>
              <a:ea typeface="Open Sans"/>
              <a:cs typeface="Open Sans"/>
              <a:sym typeface="Open Sans"/>
            </a:endParaRPr>
          </a:p>
        </p:txBody>
      </p:sp>
      <p:sp>
        <p:nvSpPr>
          <p:cNvPr id="726" name="Google Shape;726;p107"/>
          <p:cNvSpPr txBox="1"/>
          <p:nvPr/>
        </p:nvSpPr>
        <p:spPr>
          <a:xfrm>
            <a:off x="1028850" y="1963700"/>
            <a:ext cx="7062000" cy="19926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sz="1200">
                <a:solidFill>
                  <a:srgbClr val="666666"/>
                </a:solidFill>
                <a:latin typeface="Open Sans"/>
                <a:ea typeface="Open Sans"/>
                <a:cs typeface="Open Sans"/>
                <a:sym typeface="Open Sans"/>
              </a:rPr>
              <a:t>“People conduct more than 3.5 billion searches every day on Google. With a custom Search Engine Optimization strategy, we can ensure that your most valuable consumers see your business where it counts. SEO is about getting your website found on search engines like Google. Consumers see the top search results as the most trustworthy, which is why establishing good search rankings is absolutely critical. In fact, studies show that </a:t>
            </a:r>
            <a:r>
              <a:rPr b="1" lang="en" sz="1200">
                <a:solidFill>
                  <a:srgbClr val="666666"/>
                </a:solidFill>
                <a:latin typeface="Open Sans"/>
                <a:ea typeface="Open Sans"/>
                <a:cs typeface="Open Sans"/>
                <a:sym typeface="Open Sans"/>
              </a:rPr>
              <a:t>the first five search results get nearly 70% of all clicks</a:t>
            </a:r>
            <a:r>
              <a:rPr lang="en" sz="1200">
                <a:solidFill>
                  <a:srgbClr val="666666"/>
                </a:solidFill>
                <a:latin typeface="Open Sans"/>
                <a:ea typeface="Open Sans"/>
                <a:cs typeface="Open Sans"/>
                <a:sym typeface="Open Sans"/>
              </a:rPr>
              <a:t>, and</a:t>
            </a:r>
            <a:r>
              <a:rPr lang="en" sz="1200" u="sng">
                <a:solidFill>
                  <a:srgbClr val="666666"/>
                </a:solidFill>
                <a:latin typeface="Open Sans"/>
                <a:ea typeface="Open Sans"/>
                <a:cs typeface="Open Sans"/>
                <a:sym typeface="Open Sans"/>
                <a:hlinkClick r:id="rId3">
                  <a:extLst>
                    <a:ext uri="{A12FA001-AC4F-418D-AE19-62706E023703}">
                      <ahyp:hlinkClr val="tx"/>
                    </a:ext>
                  </a:extLst>
                </a:hlinkClick>
              </a:rPr>
              <a:t> </a:t>
            </a:r>
            <a:r>
              <a:rPr b="1" lang="en" sz="1200" u="sng">
                <a:solidFill>
                  <a:srgbClr val="666666"/>
                </a:solidFill>
                <a:latin typeface="Open Sans"/>
                <a:ea typeface="Open Sans"/>
                <a:cs typeface="Open Sans"/>
                <a:sym typeface="Open Sans"/>
                <a:hlinkClick r:id="rId4">
                  <a:extLst>
                    <a:ext uri="{A12FA001-AC4F-418D-AE19-62706E023703}">
                      <ahyp:hlinkClr val="tx"/>
                    </a:ext>
                  </a:extLst>
                </a:hlinkClick>
              </a:rPr>
              <a:t>75% of consumers</a:t>
            </a:r>
            <a:r>
              <a:rPr b="1" lang="en" sz="1200">
                <a:solidFill>
                  <a:srgbClr val="666666"/>
                </a:solidFill>
                <a:latin typeface="Open Sans"/>
                <a:ea typeface="Open Sans"/>
                <a:cs typeface="Open Sans"/>
                <a:sym typeface="Open Sans"/>
              </a:rPr>
              <a:t> will never click past the first page of search</a:t>
            </a:r>
            <a:r>
              <a:rPr lang="en" sz="1200">
                <a:solidFill>
                  <a:srgbClr val="666666"/>
                </a:solidFill>
                <a:latin typeface="Open Sans"/>
                <a:ea typeface="Open Sans"/>
                <a:cs typeface="Open Sans"/>
                <a:sym typeface="Open Sans"/>
              </a:rPr>
              <a:t>. Furthermore, a whopping </a:t>
            </a:r>
            <a:r>
              <a:rPr b="1" lang="en" sz="1200" u="sng">
                <a:solidFill>
                  <a:srgbClr val="666666"/>
                </a:solidFill>
                <a:latin typeface="Open Sans"/>
                <a:ea typeface="Open Sans"/>
                <a:cs typeface="Open Sans"/>
                <a:sym typeface="Open Sans"/>
                <a:hlinkClick r:id="rId5">
                  <a:extLst>
                    <a:ext uri="{A12FA001-AC4F-418D-AE19-62706E023703}">
                      <ahyp:hlinkClr val="tx"/>
                    </a:ext>
                  </a:extLst>
                </a:hlinkClick>
              </a:rPr>
              <a:t>88% of local, mobile searches</a:t>
            </a:r>
            <a:r>
              <a:rPr b="1" lang="en" sz="1200">
                <a:solidFill>
                  <a:srgbClr val="666666"/>
                </a:solidFill>
                <a:latin typeface="Open Sans"/>
                <a:ea typeface="Open Sans"/>
                <a:cs typeface="Open Sans"/>
                <a:sym typeface="Open Sans"/>
              </a:rPr>
              <a:t> result in a store visit within 24 hours</a:t>
            </a:r>
            <a:r>
              <a:rPr lang="en" sz="1200">
                <a:solidFill>
                  <a:srgbClr val="666666"/>
                </a:solidFill>
                <a:latin typeface="Open Sans"/>
                <a:ea typeface="Open Sans"/>
                <a:cs typeface="Open Sans"/>
                <a:sym typeface="Open Sans"/>
              </a:rPr>
              <a:t>! If you aren’t showing up at the top, you’re losing the battle. We can help you get found online with an SEO strategy.”</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0" name="Shape 730"/>
        <p:cNvGrpSpPr/>
        <p:nvPr/>
      </p:nvGrpSpPr>
      <p:grpSpPr>
        <a:xfrm>
          <a:off x="0" y="0"/>
          <a:ext cx="0" cy="0"/>
          <a:chOff x="0" y="0"/>
          <a:chExt cx="0" cy="0"/>
        </a:xfrm>
      </p:grpSpPr>
      <p:sp>
        <p:nvSpPr>
          <p:cNvPr id="731" name="Google Shape;731;p108"/>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Final Considerations</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732" name="Google Shape;732;p108"/>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733" name="Google Shape;733;p108"/>
          <p:cNvSpPr txBox="1"/>
          <p:nvPr/>
        </p:nvSpPr>
        <p:spPr>
          <a:xfrm>
            <a:off x="312450" y="1081050"/>
            <a:ext cx="8494800" cy="3761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Set the right expectations with your prospect. There is no single, ‘instant fix’ SEO solution—</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it’s the sum of many small tasks that work together to elevate the ranking and visibility of a website over time.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Incorporate multiple solutions to build a solid foundation for good SEO. Online listings, reviews, digital ads, and social activity all contribute to search engine rankings for local search. By showing the Snapshot Report metrics to your prospect and connecting this data back to your available SEO solutions,  you can deliver a compelling sales pitch that proves your ability to drive more brand awareness and </a:t>
            </a:r>
            <a:r>
              <a:rPr lang="en">
                <a:solidFill>
                  <a:srgbClr val="666666"/>
                </a:solidFill>
                <a:latin typeface="Open Sans"/>
                <a:ea typeface="Open Sans"/>
                <a:cs typeface="Open Sans"/>
                <a:sym typeface="Open Sans"/>
              </a:rPr>
              <a:t>conversions</a:t>
            </a:r>
            <a:r>
              <a:rPr lang="en">
                <a:solidFill>
                  <a:srgbClr val="666666"/>
                </a:solidFill>
                <a:latin typeface="Open Sans"/>
                <a:ea typeface="Open Sans"/>
                <a:cs typeface="Open Sans"/>
                <a:sym typeface="Open Sans"/>
              </a:rPr>
              <a:t> for any business.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7" name="Shape 737"/>
        <p:cNvGrpSpPr/>
        <p:nvPr/>
      </p:nvGrpSpPr>
      <p:grpSpPr>
        <a:xfrm>
          <a:off x="0" y="0"/>
          <a:ext cx="0" cy="0"/>
          <a:chOff x="0" y="0"/>
          <a:chExt cx="0" cy="0"/>
        </a:xfrm>
      </p:grpSpPr>
      <p:sp>
        <p:nvSpPr>
          <p:cNvPr id="738" name="Google Shape;738;p109"/>
          <p:cNvSpPr/>
          <p:nvPr/>
        </p:nvSpPr>
        <p:spPr>
          <a:xfrm>
            <a:off x="0" y="0"/>
            <a:ext cx="9144000" cy="5143500"/>
          </a:xfrm>
          <a:prstGeom prst="rect">
            <a:avLst/>
          </a:prstGeom>
          <a:solidFill>
            <a:srgbClr val="A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p109"/>
          <p:cNvSpPr txBox="1"/>
          <p:nvPr/>
        </p:nvSpPr>
        <p:spPr>
          <a:xfrm>
            <a:off x="0" y="1766105"/>
            <a:ext cx="9144000" cy="16113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4800">
                <a:solidFill>
                  <a:srgbClr val="FFFFFF"/>
                </a:solidFill>
                <a:latin typeface="Montserrat"/>
                <a:ea typeface="Montserrat"/>
                <a:cs typeface="Montserrat"/>
                <a:sym typeface="Montserrat"/>
              </a:rPr>
              <a:t>Ecommerce</a:t>
            </a:r>
            <a:endParaRPr sz="4800">
              <a:solidFill>
                <a:srgbClr val="FFFFFF"/>
              </a:solidFill>
              <a:latin typeface="Montserrat"/>
              <a:ea typeface="Montserrat"/>
              <a:cs typeface="Montserrat"/>
              <a:sym typeface="Montserrat"/>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3" name="Shape 743"/>
        <p:cNvGrpSpPr/>
        <p:nvPr/>
      </p:nvGrpSpPr>
      <p:grpSpPr>
        <a:xfrm>
          <a:off x="0" y="0"/>
          <a:ext cx="0" cy="0"/>
          <a:chOff x="0" y="0"/>
          <a:chExt cx="0" cy="0"/>
        </a:xfrm>
      </p:grpSpPr>
      <p:sp>
        <p:nvSpPr>
          <p:cNvPr id="744" name="Google Shape;744;p110"/>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Ecommerce</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745" name="Google Shape;745;p110"/>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746" name="Google Shape;746;p110"/>
          <p:cNvSpPr txBox="1"/>
          <p:nvPr/>
        </p:nvSpPr>
        <p:spPr>
          <a:xfrm>
            <a:off x="312450" y="1081050"/>
            <a:ext cx="3333000" cy="3652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Snapshot Report assesses your prospect’s website to determine if it’s capable of allowing customers to buy from them online.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The ecommerce section reviews:</a:t>
            </a:r>
            <a:endParaRPr>
              <a:solidFill>
                <a:srgbClr val="666666"/>
              </a:solidFill>
              <a:latin typeface="Open Sans"/>
              <a:ea typeface="Open Sans"/>
              <a:cs typeface="Open Sans"/>
              <a:sym typeface="Open Sans"/>
            </a:endParaRPr>
          </a:p>
          <a:p>
            <a:pPr indent="-317500" lvl="0" marL="457200" rtl="0" algn="l">
              <a:lnSpc>
                <a:spcPct val="115000"/>
              </a:lnSpc>
              <a:spcBef>
                <a:spcPts val="1000"/>
              </a:spcBef>
              <a:spcAft>
                <a:spcPts val="0"/>
              </a:spcAft>
              <a:buClr>
                <a:srgbClr val="666666"/>
              </a:buClr>
              <a:buSzPts val="1400"/>
              <a:buFont typeface="Open Sans"/>
              <a:buChar char="●"/>
            </a:pPr>
            <a:r>
              <a:rPr lang="en">
                <a:solidFill>
                  <a:srgbClr val="666666"/>
                </a:solidFill>
                <a:latin typeface="Open Sans"/>
                <a:ea typeface="Open Sans"/>
                <a:cs typeface="Open Sans"/>
                <a:sym typeface="Open Sans"/>
              </a:rPr>
              <a:t>Online storefront</a:t>
            </a:r>
            <a:endParaRPr>
              <a:solidFill>
                <a:srgbClr val="666666"/>
              </a:solidFill>
              <a:latin typeface="Open Sans"/>
              <a:ea typeface="Open Sans"/>
              <a:cs typeface="Open Sans"/>
              <a:sym typeface="Open Sans"/>
            </a:endParaRPr>
          </a:p>
          <a:p>
            <a:pPr indent="-317500" lvl="0" marL="457200" rtl="0" algn="l">
              <a:lnSpc>
                <a:spcPct val="115000"/>
              </a:lnSpc>
              <a:spcBef>
                <a:spcPts val="0"/>
              </a:spcBef>
              <a:spcAft>
                <a:spcPts val="0"/>
              </a:spcAft>
              <a:buClr>
                <a:srgbClr val="666666"/>
              </a:buClr>
              <a:buSzPts val="1400"/>
              <a:buFont typeface="Open Sans"/>
              <a:buChar char="●"/>
            </a:pPr>
            <a:r>
              <a:rPr lang="en">
                <a:solidFill>
                  <a:srgbClr val="666666"/>
                </a:solidFill>
                <a:latin typeface="Open Sans"/>
                <a:ea typeface="Open Sans"/>
                <a:cs typeface="Open Sans"/>
                <a:sym typeface="Open Sans"/>
              </a:rPr>
              <a:t>Online payments</a:t>
            </a:r>
            <a:endParaRPr>
              <a:solidFill>
                <a:srgbClr val="666666"/>
              </a:solidFill>
              <a:latin typeface="Open Sans"/>
              <a:ea typeface="Open Sans"/>
              <a:cs typeface="Open Sans"/>
              <a:sym typeface="Open Sans"/>
            </a:endParaRPr>
          </a:p>
          <a:p>
            <a:pPr indent="-317500" lvl="0" marL="457200" rtl="0" algn="l">
              <a:lnSpc>
                <a:spcPct val="115000"/>
              </a:lnSpc>
              <a:spcBef>
                <a:spcPts val="0"/>
              </a:spcBef>
              <a:spcAft>
                <a:spcPts val="0"/>
              </a:spcAft>
              <a:buClr>
                <a:srgbClr val="666666"/>
              </a:buClr>
              <a:buSzPts val="1400"/>
              <a:buFont typeface="Open Sans"/>
              <a:buChar char="●"/>
            </a:pPr>
            <a:r>
              <a:rPr lang="en">
                <a:solidFill>
                  <a:srgbClr val="666666"/>
                </a:solidFill>
                <a:latin typeface="Open Sans"/>
                <a:ea typeface="Open Sans"/>
                <a:cs typeface="Open Sans"/>
                <a:sym typeface="Open Sans"/>
              </a:rPr>
              <a:t>Lead engagement</a:t>
            </a:r>
            <a:endParaRPr>
              <a:solidFill>
                <a:srgbClr val="666666"/>
              </a:solidFill>
              <a:latin typeface="Open Sans"/>
              <a:ea typeface="Open Sans"/>
              <a:cs typeface="Open Sans"/>
              <a:sym typeface="Open Sans"/>
            </a:endParaRPr>
          </a:p>
          <a:p>
            <a:pPr indent="-317500" lvl="0" marL="457200" rtl="0" algn="l">
              <a:lnSpc>
                <a:spcPct val="115000"/>
              </a:lnSpc>
              <a:spcBef>
                <a:spcPts val="0"/>
              </a:spcBef>
              <a:spcAft>
                <a:spcPts val="0"/>
              </a:spcAft>
              <a:buClr>
                <a:srgbClr val="666666"/>
              </a:buClr>
              <a:buSzPts val="1400"/>
              <a:buFont typeface="Open Sans"/>
              <a:buChar char="●"/>
            </a:pPr>
            <a:r>
              <a:rPr lang="en">
                <a:solidFill>
                  <a:srgbClr val="666666"/>
                </a:solidFill>
                <a:latin typeface="Open Sans"/>
                <a:ea typeface="Open Sans"/>
                <a:cs typeface="Open Sans"/>
                <a:sym typeface="Open Sans"/>
              </a:rPr>
              <a:t>Online scheduler</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p:txBody>
      </p:sp>
      <p:pic>
        <p:nvPicPr>
          <p:cNvPr id="747" name="Google Shape;747;p110"/>
          <p:cNvPicPr preferRelativeResize="0"/>
          <p:nvPr/>
        </p:nvPicPr>
        <p:blipFill>
          <a:blip r:embed="rId3">
            <a:alphaModFix/>
          </a:blip>
          <a:stretch>
            <a:fillRect/>
          </a:stretch>
        </p:blipFill>
        <p:spPr>
          <a:xfrm>
            <a:off x="4083600" y="1233450"/>
            <a:ext cx="4662526" cy="2970197"/>
          </a:xfrm>
          <a:prstGeom prst="rect">
            <a:avLst/>
          </a:prstGeom>
          <a:noFill/>
          <a:ln cap="flat" cmpd="sng" w="9525">
            <a:solidFill>
              <a:srgbClr val="EFEFEF"/>
            </a:solidFill>
            <a:prstDash val="solid"/>
            <a:round/>
            <a:headEnd len="sm" w="sm" type="none"/>
            <a:tailEnd len="sm" w="sm" type="none"/>
          </a:ln>
          <a:effectLst>
            <a:outerShdw blurRad="142875" rotWithShape="0" algn="bl" dir="3000000" dist="95250">
              <a:srgbClr val="535352">
                <a:alpha val="70000"/>
              </a:srgbClr>
            </a:outerShdw>
          </a:effectLst>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1" name="Shape 751"/>
        <p:cNvGrpSpPr/>
        <p:nvPr/>
      </p:nvGrpSpPr>
      <p:grpSpPr>
        <a:xfrm>
          <a:off x="0" y="0"/>
          <a:ext cx="0" cy="0"/>
          <a:chOff x="0" y="0"/>
          <a:chExt cx="0" cy="0"/>
        </a:xfrm>
      </p:grpSpPr>
      <p:sp>
        <p:nvSpPr>
          <p:cNvPr id="752" name="Google Shape;752;p111"/>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Ecommerce</a:t>
            </a:r>
            <a:r>
              <a:rPr lang="en" sz="3000">
                <a:solidFill>
                  <a:srgbClr val="434343"/>
                </a:solidFill>
                <a:latin typeface="Montserrat"/>
                <a:ea typeface="Montserrat"/>
                <a:cs typeface="Montserrat"/>
                <a:sym typeface="Montserrat"/>
              </a:rPr>
              <a:t> Grade Calculation</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753" name="Google Shape;753;p111"/>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754" name="Google Shape;754;p111"/>
          <p:cNvSpPr txBox="1"/>
          <p:nvPr/>
        </p:nvSpPr>
        <p:spPr>
          <a:xfrm>
            <a:off x="312450" y="1233450"/>
            <a:ext cx="8494800" cy="1892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The Ecommerce grade is an indication of how well the prospect’s business is optimized for </a:t>
            </a:r>
            <a:r>
              <a:rPr lang="en">
                <a:solidFill>
                  <a:srgbClr val="666666"/>
                </a:solidFill>
                <a:latin typeface="Open Sans"/>
                <a:ea typeface="Open Sans"/>
                <a:cs typeface="Open Sans"/>
                <a:sym typeface="Open Sans"/>
              </a:rPr>
              <a:t>online transactions. This grade is weighted to match the insights of sales professionals, giving you a score that helps you focus on the areas that matter most. This areas are weighted as follows: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666666"/>
              </a:solidFill>
              <a:latin typeface="Open Sans"/>
              <a:ea typeface="Open Sans"/>
              <a:cs typeface="Open Sans"/>
              <a:sym typeface="Open Sans"/>
            </a:endParaRPr>
          </a:p>
          <a:p>
            <a:pPr indent="0" lvl="0" marL="0" rtl="0" algn="ctr">
              <a:lnSpc>
                <a:spcPct val="115000"/>
              </a:lnSpc>
              <a:spcBef>
                <a:spcPts val="0"/>
              </a:spcBef>
              <a:spcAft>
                <a:spcPts val="0"/>
              </a:spcAft>
              <a:buNone/>
            </a:pPr>
            <a:r>
              <a:rPr lang="en">
                <a:solidFill>
                  <a:srgbClr val="666666"/>
                </a:solidFill>
                <a:latin typeface="Open Sans"/>
                <a:ea typeface="Open Sans"/>
                <a:cs typeface="Open Sans"/>
                <a:sym typeface="Open Sans"/>
              </a:rPr>
              <a:t>Online storefront = high</a:t>
            </a:r>
            <a:endParaRPr>
              <a:solidFill>
                <a:srgbClr val="666666"/>
              </a:solidFill>
              <a:latin typeface="Open Sans"/>
              <a:ea typeface="Open Sans"/>
              <a:cs typeface="Open Sans"/>
              <a:sym typeface="Open Sans"/>
            </a:endParaRPr>
          </a:p>
          <a:p>
            <a:pPr indent="0" lvl="0" marL="0" rtl="0" algn="ctr">
              <a:lnSpc>
                <a:spcPct val="115000"/>
              </a:lnSpc>
              <a:spcBef>
                <a:spcPts val="0"/>
              </a:spcBef>
              <a:spcAft>
                <a:spcPts val="0"/>
              </a:spcAft>
              <a:buNone/>
            </a:pPr>
            <a:r>
              <a:rPr lang="en">
                <a:solidFill>
                  <a:srgbClr val="666666"/>
                </a:solidFill>
                <a:latin typeface="Open Sans"/>
                <a:ea typeface="Open Sans"/>
                <a:cs typeface="Open Sans"/>
                <a:sym typeface="Open Sans"/>
              </a:rPr>
              <a:t>Online payments = medium</a:t>
            </a:r>
            <a:endParaRPr>
              <a:solidFill>
                <a:srgbClr val="666666"/>
              </a:solidFill>
              <a:latin typeface="Open Sans"/>
              <a:ea typeface="Open Sans"/>
              <a:cs typeface="Open Sans"/>
              <a:sym typeface="Open Sans"/>
            </a:endParaRPr>
          </a:p>
          <a:p>
            <a:pPr indent="0" lvl="0" marL="0" rtl="0" algn="ctr">
              <a:lnSpc>
                <a:spcPct val="115000"/>
              </a:lnSpc>
              <a:spcBef>
                <a:spcPts val="0"/>
              </a:spcBef>
              <a:spcAft>
                <a:spcPts val="0"/>
              </a:spcAft>
              <a:buNone/>
            </a:pPr>
            <a:r>
              <a:rPr lang="en">
                <a:solidFill>
                  <a:srgbClr val="666666"/>
                </a:solidFill>
                <a:latin typeface="Open Sans"/>
                <a:ea typeface="Open Sans"/>
                <a:cs typeface="Open Sans"/>
                <a:sym typeface="Open Sans"/>
              </a:rPr>
              <a:t>Lead engagement = low</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666666"/>
              </a:solidFill>
              <a:latin typeface="Open Sans"/>
              <a:ea typeface="Open Sans"/>
              <a:cs typeface="Open Sans"/>
              <a:sym typeface="Open Sans"/>
            </a:endParaRPr>
          </a:p>
        </p:txBody>
      </p:sp>
      <p:pic>
        <p:nvPicPr>
          <p:cNvPr id="755" name="Google Shape;755;p111"/>
          <p:cNvPicPr preferRelativeResize="0"/>
          <p:nvPr/>
        </p:nvPicPr>
        <p:blipFill>
          <a:blip r:embed="rId3">
            <a:alphaModFix/>
          </a:blip>
          <a:stretch>
            <a:fillRect/>
          </a:stretch>
        </p:blipFill>
        <p:spPr>
          <a:xfrm>
            <a:off x="828638" y="3200823"/>
            <a:ext cx="7462424" cy="917050"/>
          </a:xfrm>
          <a:prstGeom prst="rect">
            <a:avLst/>
          </a:prstGeom>
          <a:noFill/>
          <a:ln>
            <a:noFill/>
          </a:ln>
        </p:spPr>
      </p:pic>
      <p:sp>
        <p:nvSpPr>
          <p:cNvPr id="756" name="Google Shape;756;p111"/>
          <p:cNvSpPr txBox="1"/>
          <p:nvPr/>
        </p:nvSpPr>
        <p:spPr>
          <a:xfrm>
            <a:off x="312450" y="4192850"/>
            <a:ext cx="84948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None/>
            </a:pPr>
            <a:r>
              <a:rPr lang="en">
                <a:solidFill>
                  <a:srgbClr val="666666"/>
                </a:solidFill>
                <a:latin typeface="Open Sans"/>
                <a:ea typeface="Open Sans"/>
                <a:cs typeface="Open Sans"/>
                <a:sym typeface="Open Sans"/>
              </a:rPr>
              <a:t>Your </a:t>
            </a:r>
            <a:r>
              <a:rPr lang="en">
                <a:solidFill>
                  <a:srgbClr val="666666"/>
                </a:solidFill>
                <a:latin typeface="Open Sans"/>
                <a:ea typeface="Open Sans"/>
                <a:cs typeface="Open Sans"/>
                <a:sym typeface="Open Sans"/>
              </a:rPr>
              <a:t>prospects</a:t>
            </a:r>
            <a:r>
              <a:rPr lang="en"/>
              <a:t> </a:t>
            </a:r>
            <a:r>
              <a:rPr lang="en">
                <a:solidFill>
                  <a:srgbClr val="666666"/>
                </a:solidFill>
                <a:latin typeface="Open Sans"/>
                <a:ea typeface="Open Sans"/>
                <a:cs typeface="Open Sans"/>
                <a:sym typeface="Open Sans"/>
              </a:rPr>
              <a:t>business is then ranked against their industry to determine their overall grade. </a:t>
            </a:r>
            <a:endParaRPr>
              <a:solidFill>
                <a:srgbClr val="666666"/>
              </a:solidFill>
              <a:latin typeface="Open Sans"/>
              <a:ea typeface="Open Sans"/>
              <a:cs typeface="Open Sans"/>
              <a:sym typeface="Open Sans"/>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0" name="Shape 760"/>
        <p:cNvGrpSpPr/>
        <p:nvPr/>
      </p:nvGrpSpPr>
      <p:grpSpPr>
        <a:xfrm>
          <a:off x="0" y="0"/>
          <a:ext cx="0" cy="0"/>
          <a:chOff x="0" y="0"/>
          <a:chExt cx="0" cy="0"/>
        </a:xfrm>
      </p:grpSpPr>
      <p:sp>
        <p:nvSpPr>
          <p:cNvPr id="761" name="Google Shape;761;p112"/>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Selling Ecommerce</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762" name="Google Shape;762;p112"/>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763" name="Google Shape;763;p112"/>
          <p:cNvSpPr txBox="1"/>
          <p:nvPr/>
        </p:nvSpPr>
        <p:spPr>
          <a:xfrm>
            <a:off x="312450" y="1081050"/>
            <a:ext cx="8393400" cy="3056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Buyer behavior has changed, and ecommerce has become an essential ingredient for your prospect’s success. Depending on the solutions that are found on the prospect’s website, you’ll need to adapt your talk track around the potential strategies you suggest. </a:t>
            </a:r>
            <a:endParaRPr>
              <a:solidFill>
                <a:srgbClr val="666666"/>
              </a:solidFill>
              <a:latin typeface="Open Sans"/>
              <a:ea typeface="Open Sans"/>
              <a:cs typeface="Open Sans"/>
              <a:sym typeface="Open Sans"/>
            </a:endParaRPr>
          </a:p>
          <a:p>
            <a:pPr indent="0" lvl="0" marL="0" rtl="0" algn="l">
              <a:spcBef>
                <a:spcPts val="1200"/>
              </a:spcBef>
              <a:spcAft>
                <a:spcPts val="0"/>
              </a:spcAft>
              <a:buNone/>
            </a:pPr>
            <a:r>
              <a:rPr lang="en">
                <a:solidFill>
                  <a:srgbClr val="666666"/>
                </a:solidFill>
                <a:latin typeface="Open Sans"/>
                <a:ea typeface="Open Sans"/>
                <a:cs typeface="Open Sans"/>
                <a:sym typeface="Open Sans"/>
              </a:rPr>
              <a:t>If no solutions are found, you need to convey to the prospect how important it is for them to optimize their site for ecommerce. To compete in today’s online marketplace, your prospects need to offer a way for their customers to buy from them online, or else they could be losing significant revenue to their competitors. Try offering them a solution that covers multiple factors, like CalendarHero which can take care of both online scheduling and online payments.</a:t>
            </a:r>
            <a:endParaRPr>
              <a:solidFill>
                <a:srgbClr val="666666"/>
              </a:solidFill>
              <a:latin typeface="Open Sans"/>
              <a:ea typeface="Open Sans"/>
              <a:cs typeface="Open Sans"/>
              <a:sym typeface="Open Sans"/>
            </a:endParaRPr>
          </a:p>
          <a:p>
            <a:pPr indent="0" lvl="0" marL="0" rtl="0" algn="l">
              <a:lnSpc>
                <a:spcPct val="115000"/>
              </a:lnSpc>
              <a:spcBef>
                <a:spcPts val="1200"/>
              </a:spcBef>
              <a:spcAft>
                <a:spcPts val="0"/>
              </a:spcAft>
              <a:buNone/>
            </a:pPr>
            <a:r>
              <a:t/>
            </a:r>
            <a:endParaRPr>
              <a:solidFill>
                <a:srgbClr val="434343"/>
              </a:solidFill>
              <a:highlight>
                <a:srgbClr val="FFFF00"/>
              </a:highlight>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434343"/>
              </a:solidFill>
              <a:highlight>
                <a:srgbClr val="FFFF00"/>
              </a:highlight>
              <a:latin typeface="Open Sans"/>
              <a:ea typeface="Open Sans"/>
              <a:cs typeface="Open Sans"/>
              <a:sym typeface="Open Sans"/>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7" name="Shape 767"/>
        <p:cNvGrpSpPr/>
        <p:nvPr/>
      </p:nvGrpSpPr>
      <p:grpSpPr>
        <a:xfrm>
          <a:off x="0" y="0"/>
          <a:ext cx="0" cy="0"/>
          <a:chOff x="0" y="0"/>
          <a:chExt cx="0" cy="0"/>
        </a:xfrm>
      </p:grpSpPr>
      <p:sp>
        <p:nvSpPr>
          <p:cNvPr id="768" name="Google Shape;768;p113"/>
          <p:cNvSpPr txBox="1"/>
          <p:nvPr/>
        </p:nvSpPr>
        <p:spPr>
          <a:xfrm>
            <a:off x="312450" y="403075"/>
            <a:ext cx="84948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Selling Ecommerce</a:t>
            </a:r>
            <a:endParaRPr sz="30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1200">
              <a:solidFill>
                <a:srgbClr val="666666"/>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769" name="Google Shape;769;p113"/>
          <p:cNvSpPr txBox="1"/>
          <p:nvPr/>
        </p:nvSpPr>
        <p:spPr>
          <a:xfrm>
            <a:off x="312450" y="1233450"/>
            <a:ext cx="84948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770" name="Google Shape;770;p113"/>
          <p:cNvSpPr txBox="1"/>
          <p:nvPr/>
        </p:nvSpPr>
        <p:spPr>
          <a:xfrm>
            <a:off x="312450" y="1081050"/>
            <a:ext cx="8393400" cy="3056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If the prospect has a selection of solutions, here are potential talk tracks on the different combinations you may see.</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666666"/>
              </a:solidFill>
              <a:latin typeface="Open Sans"/>
              <a:ea typeface="Open Sans"/>
              <a:cs typeface="Open Sans"/>
              <a:sym typeface="Open Sans"/>
            </a:endParaRPr>
          </a:p>
          <a:p>
            <a:pPr indent="-292100" lvl="0" marL="457200" rtl="0" algn="l">
              <a:lnSpc>
                <a:spcPct val="115000"/>
              </a:lnSpc>
              <a:spcBef>
                <a:spcPts val="0"/>
              </a:spcBef>
              <a:spcAft>
                <a:spcPts val="0"/>
              </a:spcAft>
              <a:buClr>
                <a:srgbClr val="666666"/>
              </a:buClr>
              <a:buSzPts val="1000"/>
              <a:buFont typeface="Open Sans"/>
              <a:buChar char="-"/>
            </a:pPr>
            <a:r>
              <a:rPr lang="en" sz="1000">
                <a:solidFill>
                  <a:srgbClr val="666666"/>
                </a:solidFill>
                <a:latin typeface="Open Sans"/>
                <a:ea typeface="Open Sans"/>
                <a:cs typeface="Open Sans"/>
                <a:sym typeface="Open Sans"/>
              </a:rPr>
              <a:t>If they have either an online storefront or online payments but are missing the other then that’s a great opportunity for you. If they have one but not the other, they’re missing a vital component to a comprehensive ecommerce experience. This is where you can offer them a solution that compliments what they already have and helps them to strengthen their ecommerce presence. </a:t>
            </a:r>
            <a:endParaRPr sz="1000">
              <a:solidFill>
                <a:srgbClr val="666666"/>
              </a:solidFill>
              <a:latin typeface="Open Sans"/>
              <a:ea typeface="Open Sans"/>
              <a:cs typeface="Open Sans"/>
              <a:sym typeface="Open Sans"/>
            </a:endParaRPr>
          </a:p>
          <a:p>
            <a:pPr indent="-292100" lvl="0" marL="457200" rtl="0" algn="l">
              <a:spcBef>
                <a:spcPts val="1000"/>
              </a:spcBef>
              <a:spcAft>
                <a:spcPts val="0"/>
              </a:spcAft>
              <a:buClr>
                <a:srgbClr val="666666"/>
              </a:buClr>
              <a:buSzPts val="1000"/>
              <a:buFont typeface="Open Sans"/>
              <a:buChar char="-"/>
            </a:pPr>
            <a:r>
              <a:rPr lang="en" sz="1000">
                <a:solidFill>
                  <a:srgbClr val="666666"/>
                </a:solidFill>
                <a:latin typeface="Open Sans"/>
                <a:ea typeface="Open Sans"/>
                <a:cs typeface="Open Sans"/>
                <a:sym typeface="Open Sans"/>
              </a:rPr>
              <a:t>If your prospects don't have online scheduling, you can provide them with this vital solution to fill this void and ensure they're not losing market share to competitors. Enabling leads and customers to self-schedule appointments, classes, and meetings online is necessary for succeeding in a digital-first climate. Give your prospects a competitive edge, boost their booking rates, and help them convert those bookings into revenue faster by offering a scheduling solution like CalendarHero.</a:t>
            </a:r>
            <a:r>
              <a:rPr lang="en" sz="1000">
                <a:solidFill>
                  <a:schemeClr val="dk1"/>
                </a:solidFill>
                <a:latin typeface="Open Sans"/>
                <a:ea typeface="Open Sans"/>
                <a:cs typeface="Open Sans"/>
                <a:sym typeface="Open Sans"/>
              </a:rPr>
              <a:t> </a:t>
            </a:r>
            <a:endParaRPr sz="1000">
              <a:solidFill>
                <a:srgbClr val="666666"/>
              </a:solidFill>
              <a:latin typeface="Open Sans"/>
              <a:ea typeface="Open Sans"/>
              <a:cs typeface="Open Sans"/>
              <a:sym typeface="Open Sans"/>
            </a:endParaRPr>
          </a:p>
          <a:p>
            <a:pPr indent="0" lvl="0" marL="457200" rtl="0" algn="l">
              <a:lnSpc>
                <a:spcPct val="115000"/>
              </a:lnSpc>
              <a:spcBef>
                <a:spcPts val="0"/>
              </a:spcBef>
              <a:spcAft>
                <a:spcPts val="0"/>
              </a:spcAft>
              <a:buNone/>
            </a:pPr>
            <a:r>
              <a:t/>
            </a:r>
            <a:endParaRPr sz="1000">
              <a:solidFill>
                <a:srgbClr val="666666"/>
              </a:solidFill>
              <a:latin typeface="Open Sans"/>
              <a:ea typeface="Open Sans"/>
              <a:cs typeface="Open Sans"/>
              <a:sym typeface="Open Sans"/>
            </a:endParaRPr>
          </a:p>
          <a:p>
            <a:pPr indent="-292100" lvl="0" marL="457200" rtl="0" algn="l">
              <a:lnSpc>
                <a:spcPct val="115000"/>
              </a:lnSpc>
              <a:spcBef>
                <a:spcPts val="0"/>
              </a:spcBef>
              <a:spcAft>
                <a:spcPts val="0"/>
              </a:spcAft>
              <a:buClr>
                <a:srgbClr val="666666"/>
              </a:buClr>
              <a:buSzPts val="1000"/>
              <a:buFont typeface="Open Sans"/>
              <a:buChar char="-"/>
            </a:pPr>
            <a:r>
              <a:rPr lang="en" sz="1000">
                <a:solidFill>
                  <a:srgbClr val="666666"/>
                </a:solidFill>
                <a:latin typeface="Open Sans"/>
                <a:ea typeface="Open Sans"/>
                <a:cs typeface="Open Sans"/>
                <a:sym typeface="Open Sans"/>
              </a:rPr>
              <a:t>If they’re missing lead engagement software, then you’ll want to offer them solutions that can help to engage with prospective customers either on their site or after they’ve left. Online chat is a great way to ensure that their customers have a way to easily reach out with any questions they have, while marketing automation solutions like digital advertising can be effective in re-engaging visitors who have left the site. </a:t>
            </a:r>
            <a:endParaRPr sz="1000">
              <a:solidFill>
                <a:srgbClr val="666666"/>
              </a:solidFill>
              <a:latin typeface="Open Sans"/>
              <a:ea typeface="Open Sans"/>
              <a:cs typeface="Open Sans"/>
              <a:sym typeface="Open Sans"/>
            </a:endParaRPr>
          </a:p>
          <a:p>
            <a:pPr indent="0" lvl="0" marL="457200" rtl="0" algn="l">
              <a:lnSpc>
                <a:spcPct val="115000"/>
              </a:lnSpc>
              <a:spcBef>
                <a:spcPts val="0"/>
              </a:spcBef>
              <a:spcAft>
                <a:spcPts val="0"/>
              </a:spcAft>
              <a:buNone/>
            </a:pPr>
            <a:r>
              <a:t/>
            </a:r>
            <a:endParaRPr sz="1000">
              <a:solidFill>
                <a:srgbClr val="666666"/>
              </a:solidFill>
              <a:latin typeface="Open Sans"/>
              <a:ea typeface="Open Sans"/>
              <a:cs typeface="Open Sans"/>
              <a:sym typeface="Open Sans"/>
            </a:endParaRPr>
          </a:p>
          <a:p>
            <a:pPr indent="-292100" lvl="0" marL="457200" rtl="0" algn="l">
              <a:lnSpc>
                <a:spcPct val="115000"/>
              </a:lnSpc>
              <a:spcBef>
                <a:spcPts val="0"/>
              </a:spcBef>
              <a:spcAft>
                <a:spcPts val="0"/>
              </a:spcAft>
              <a:buClr>
                <a:srgbClr val="666666"/>
              </a:buClr>
              <a:buSzPts val="1000"/>
              <a:buFont typeface="Open Sans"/>
              <a:buChar char="-"/>
            </a:pPr>
            <a:r>
              <a:rPr lang="en" sz="1000">
                <a:solidFill>
                  <a:srgbClr val="666666"/>
                </a:solidFill>
                <a:latin typeface="Open Sans"/>
                <a:ea typeface="Open Sans"/>
                <a:cs typeface="Open Sans"/>
                <a:sym typeface="Open Sans"/>
              </a:rPr>
              <a:t>If they do have lead engagement software enabled, ask them what sort of results they’re seeing. This can open up opportunities for you to step in with alternative marketing automation solutions that can help them increase their conversions from these initiatives. </a:t>
            </a:r>
            <a:endParaRPr sz="10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434343"/>
              </a:solidFill>
              <a:highlight>
                <a:srgbClr val="FFFF00"/>
              </a:highlight>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434343"/>
              </a:solidFill>
              <a:highlight>
                <a:srgbClr val="FFFF00"/>
              </a:highlight>
              <a:latin typeface="Open Sans"/>
              <a:ea typeface="Open Sans"/>
              <a:cs typeface="Open Sans"/>
              <a:sym typeface="Open Sans"/>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4" name="Shape 774"/>
        <p:cNvGrpSpPr/>
        <p:nvPr/>
      </p:nvGrpSpPr>
      <p:grpSpPr>
        <a:xfrm>
          <a:off x="0" y="0"/>
          <a:ext cx="0" cy="0"/>
          <a:chOff x="0" y="0"/>
          <a:chExt cx="0" cy="0"/>
        </a:xfrm>
      </p:grpSpPr>
      <p:sp>
        <p:nvSpPr>
          <p:cNvPr id="775" name="Google Shape;775;p114"/>
          <p:cNvSpPr/>
          <p:nvPr/>
        </p:nvSpPr>
        <p:spPr>
          <a:xfrm>
            <a:off x="0" y="0"/>
            <a:ext cx="9144000" cy="5143500"/>
          </a:xfrm>
          <a:prstGeom prst="rect">
            <a:avLst/>
          </a:prstGeom>
          <a:solidFill>
            <a:srgbClr val="A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p114"/>
          <p:cNvSpPr txBox="1"/>
          <p:nvPr/>
        </p:nvSpPr>
        <p:spPr>
          <a:xfrm>
            <a:off x="0" y="1766105"/>
            <a:ext cx="9144000" cy="16113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4800">
                <a:solidFill>
                  <a:srgbClr val="FFFFFF"/>
                </a:solidFill>
                <a:latin typeface="Montserrat"/>
                <a:ea typeface="Montserrat"/>
                <a:cs typeface="Montserrat"/>
                <a:sym typeface="Montserrat"/>
              </a:rPr>
              <a:t>Preparation</a:t>
            </a:r>
            <a:endParaRPr sz="4800">
              <a:solidFill>
                <a:srgbClr val="FFFFFF"/>
              </a:solidFill>
              <a:latin typeface="Montserrat"/>
              <a:ea typeface="Montserrat"/>
              <a:cs typeface="Montserrat"/>
              <a:sym typeface="Montserrat"/>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0" name="Shape 780"/>
        <p:cNvGrpSpPr/>
        <p:nvPr/>
      </p:nvGrpSpPr>
      <p:grpSpPr>
        <a:xfrm>
          <a:off x="0" y="0"/>
          <a:ext cx="0" cy="0"/>
          <a:chOff x="0" y="0"/>
          <a:chExt cx="0" cy="0"/>
        </a:xfrm>
      </p:grpSpPr>
      <p:sp>
        <p:nvSpPr>
          <p:cNvPr id="781" name="Google Shape;781;p115"/>
          <p:cNvSpPr txBox="1"/>
          <p:nvPr>
            <p:ph idx="1" type="body"/>
          </p:nvPr>
        </p:nvSpPr>
        <p:spPr>
          <a:xfrm>
            <a:off x="311700" y="1152475"/>
            <a:ext cx="8520600" cy="3699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1600"/>
              </a:spcBef>
              <a:spcAft>
                <a:spcPts val="1600"/>
              </a:spcAft>
              <a:buNone/>
            </a:pPr>
            <a:r>
              <a:t/>
            </a:r>
            <a:endParaRPr/>
          </a:p>
        </p:txBody>
      </p:sp>
      <p:sp>
        <p:nvSpPr>
          <p:cNvPr id="782" name="Google Shape;782;p115"/>
          <p:cNvSpPr txBox="1"/>
          <p:nvPr/>
        </p:nvSpPr>
        <p:spPr>
          <a:xfrm>
            <a:off x="312450" y="403075"/>
            <a:ext cx="7260000" cy="126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Research</a:t>
            </a:r>
            <a:endParaRPr sz="3000">
              <a:solidFill>
                <a:srgbClr val="434343"/>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783" name="Google Shape;783;p115"/>
          <p:cNvSpPr txBox="1"/>
          <p:nvPr/>
        </p:nvSpPr>
        <p:spPr>
          <a:xfrm>
            <a:off x="312450" y="1233450"/>
            <a:ext cx="8479200" cy="3633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The key to selling with the Snapshot Report is making sure that you are prepared.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Do your due diligence and research what services your prospect provides</a:t>
            </a:r>
            <a:r>
              <a:rPr lang="en">
                <a:solidFill>
                  <a:srgbClr val="666666"/>
                </a:solidFill>
                <a:latin typeface="Open Sans"/>
                <a:ea typeface="Open Sans"/>
                <a:cs typeface="Open Sans"/>
                <a:sym typeface="Open Sans"/>
              </a:rPr>
              <a:t>, how important </a:t>
            </a:r>
            <a:r>
              <a:rPr lang="en">
                <a:solidFill>
                  <a:srgbClr val="666666"/>
                </a:solidFill>
                <a:latin typeface="Open Sans"/>
                <a:ea typeface="Open Sans"/>
                <a:cs typeface="Open Sans"/>
                <a:sym typeface="Open Sans"/>
              </a:rPr>
              <a:t>digital marketing is to them</a:t>
            </a:r>
            <a:r>
              <a:rPr lang="en">
                <a:solidFill>
                  <a:srgbClr val="666666"/>
                </a:solidFill>
                <a:latin typeface="Open Sans"/>
                <a:ea typeface="Open Sans"/>
                <a:cs typeface="Open Sans"/>
                <a:sym typeface="Open Sans"/>
              </a:rPr>
              <a:t>, and whether t</a:t>
            </a:r>
            <a:r>
              <a:rPr lang="en">
                <a:solidFill>
                  <a:srgbClr val="666666"/>
                </a:solidFill>
                <a:latin typeface="Open Sans"/>
                <a:ea typeface="Open Sans"/>
                <a:cs typeface="Open Sans"/>
                <a:sym typeface="Open Sans"/>
              </a:rPr>
              <a:t>hey are currently using digital marketing products</a:t>
            </a:r>
            <a:r>
              <a:rPr lang="en">
                <a:solidFill>
                  <a:srgbClr val="666666"/>
                </a:solidFill>
                <a:latin typeface="Open Sans"/>
                <a:ea typeface="Open Sans"/>
                <a:cs typeface="Open Sans"/>
                <a:sym typeface="Open Sans"/>
              </a:rPr>
              <a:t>.</a:t>
            </a:r>
            <a:r>
              <a:rPr lang="en">
                <a:solidFill>
                  <a:srgbClr val="666666"/>
                </a:solidFill>
                <a:latin typeface="Open Sans"/>
                <a:ea typeface="Open Sans"/>
                <a:cs typeface="Open Sans"/>
                <a:sym typeface="Open Sans"/>
              </a:rPr>
              <a:t> Research their competitors to learn what they are up against. Good preparation will establish your credibility, boost your confidence, and set you up for success.</a:t>
            </a:r>
            <a:endParaRPr>
              <a:solidFill>
                <a:srgbClr val="666666"/>
              </a:solidFill>
              <a:latin typeface="Open Sans"/>
              <a:ea typeface="Open Sans"/>
              <a:cs typeface="Open Sans"/>
              <a:sym typeface="Open Sans"/>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7" name="Shape 787"/>
        <p:cNvGrpSpPr/>
        <p:nvPr/>
      </p:nvGrpSpPr>
      <p:grpSpPr>
        <a:xfrm>
          <a:off x="0" y="0"/>
          <a:ext cx="0" cy="0"/>
          <a:chOff x="0" y="0"/>
          <a:chExt cx="0" cy="0"/>
        </a:xfrm>
      </p:grpSpPr>
      <p:sp>
        <p:nvSpPr>
          <p:cNvPr id="788" name="Google Shape;788;p116"/>
          <p:cNvSpPr txBox="1"/>
          <p:nvPr/>
        </p:nvSpPr>
        <p:spPr>
          <a:xfrm>
            <a:off x="312450" y="403075"/>
            <a:ext cx="72600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Focus</a:t>
            </a:r>
            <a:endParaRPr sz="3000">
              <a:solidFill>
                <a:srgbClr val="434343"/>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789" name="Google Shape;789;p116"/>
          <p:cNvSpPr txBox="1"/>
          <p:nvPr/>
        </p:nvSpPr>
        <p:spPr>
          <a:xfrm>
            <a:off x="312450" y="1233450"/>
            <a:ext cx="8494800" cy="152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790" name="Google Shape;790;p116"/>
          <p:cNvSpPr txBox="1"/>
          <p:nvPr/>
        </p:nvSpPr>
        <p:spPr>
          <a:xfrm>
            <a:off x="312450" y="1233450"/>
            <a:ext cx="8494800" cy="3662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It’s important to focus on one or two sections of the Snapshot Report and highlight these areas as your prospect’s urgent needs. Instead of walking through the entire report, f</a:t>
            </a:r>
            <a:r>
              <a:rPr lang="en">
                <a:solidFill>
                  <a:srgbClr val="666666"/>
                </a:solidFill>
                <a:latin typeface="Open Sans"/>
                <a:ea typeface="Open Sans"/>
                <a:cs typeface="Open Sans"/>
                <a:sym typeface="Open Sans"/>
              </a:rPr>
              <a:t>ocus on selling solutions for areas with the lowest grades (F’s, D’s). This will prevent your prospect from feeling overwhelmed.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To highlight specific sections of the Snapshot Report, you can rearrange the sections so the most important sections appear first.</a:t>
            </a:r>
            <a:r>
              <a:rPr baseline="30000" lang="en">
                <a:solidFill>
                  <a:srgbClr val="666666"/>
                </a:solidFill>
                <a:latin typeface="Open Sans"/>
                <a:ea typeface="Open Sans"/>
                <a:cs typeface="Open Sans"/>
                <a:sym typeface="Open Sans"/>
              </a:rPr>
              <a:t>*</a:t>
            </a:r>
            <a:r>
              <a:rPr lang="en">
                <a:solidFill>
                  <a:srgbClr val="666666"/>
                </a:solidFill>
                <a:latin typeface="Open Sans"/>
                <a:ea typeface="Open Sans"/>
                <a:cs typeface="Open Sans"/>
                <a:sym typeface="Open Sans"/>
              </a:rPr>
              <a:t> The remaining sections can be additional information, or you could cover them later in the conversation.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rPr lang="en" sz="900">
                <a:solidFill>
                  <a:srgbClr val="666666"/>
                </a:solidFill>
                <a:latin typeface="Open Sans"/>
                <a:ea typeface="Open Sans"/>
                <a:cs typeface="Open Sans"/>
                <a:sym typeface="Open Sans"/>
              </a:rPr>
              <a:t>* Only available on Basic subscriptions and above.</a:t>
            </a:r>
            <a:endParaRPr sz="1600">
              <a:solidFill>
                <a:srgbClr val="666666"/>
              </a:solidFill>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54"/>
          <p:cNvSpPr txBox="1"/>
          <p:nvPr/>
        </p:nvSpPr>
        <p:spPr>
          <a:xfrm>
            <a:off x="312450" y="403075"/>
            <a:ext cx="72600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Overall Score</a:t>
            </a:r>
            <a:endParaRPr sz="3000">
              <a:solidFill>
                <a:srgbClr val="434343"/>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276" name="Google Shape;276;p54"/>
          <p:cNvSpPr txBox="1"/>
          <p:nvPr/>
        </p:nvSpPr>
        <p:spPr>
          <a:xfrm>
            <a:off x="312450" y="1233450"/>
            <a:ext cx="8494800" cy="755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The Overall Score is calculated by converting each section grade into a numerical score. This scoring chart is used: </a:t>
            </a:r>
            <a:endParaRPr>
              <a:solidFill>
                <a:srgbClr val="666666"/>
              </a:solidFill>
              <a:latin typeface="Open Sans"/>
              <a:ea typeface="Open Sans"/>
              <a:cs typeface="Open Sans"/>
              <a:sym typeface="Open Sans"/>
            </a:endParaRPr>
          </a:p>
        </p:txBody>
      </p:sp>
      <p:sp>
        <p:nvSpPr>
          <p:cNvPr id="277" name="Google Shape;277;p54"/>
          <p:cNvSpPr txBox="1"/>
          <p:nvPr/>
        </p:nvSpPr>
        <p:spPr>
          <a:xfrm>
            <a:off x="0" y="1768550"/>
            <a:ext cx="9144000" cy="5079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a:solidFill>
                  <a:srgbClr val="666666"/>
                </a:solidFill>
                <a:latin typeface="Open Sans"/>
                <a:ea typeface="Open Sans"/>
                <a:cs typeface="Open Sans"/>
                <a:sym typeface="Open Sans"/>
              </a:rPr>
              <a:t>A=4 | B=3 | C=2 | D=1 | F=0</a:t>
            </a:r>
            <a:endParaRPr>
              <a:solidFill>
                <a:srgbClr val="666666"/>
              </a:solidFill>
              <a:latin typeface="Open Sans"/>
              <a:ea typeface="Open Sans"/>
              <a:cs typeface="Open Sans"/>
              <a:sym typeface="Open Sans"/>
            </a:endParaRPr>
          </a:p>
        </p:txBody>
      </p:sp>
      <p:sp>
        <p:nvSpPr>
          <p:cNvPr id="278" name="Google Shape;278;p54"/>
          <p:cNvSpPr txBox="1"/>
          <p:nvPr/>
        </p:nvSpPr>
        <p:spPr>
          <a:xfrm>
            <a:off x="324600" y="2276450"/>
            <a:ext cx="8494800" cy="755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Then, these scores are added and divided by a perfect score (4 X # of section grades). The result is displayed as a percentage and rounded to the nearest whole number.</a:t>
            </a:r>
            <a:endParaRPr>
              <a:solidFill>
                <a:srgbClr val="666666"/>
              </a:solidFill>
              <a:latin typeface="Open Sans"/>
              <a:ea typeface="Open Sans"/>
              <a:cs typeface="Open Sans"/>
              <a:sym typeface="Open Sans"/>
            </a:endParaRPr>
          </a:p>
        </p:txBody>
      </p:sp>
      <p:pic>
        <p:nvPicPr>
          <p:cNvPr id="279" name="Google Shape;279;p54"/>
          <p:cNvPicPr preferRelativeResize="0"/>
          <p:nvPr/>
        </p:nvPicPr>
        <p:blipFill>
          <a:blip r:embed="rId3">
            <a:alphaModFix/>
          </a:blip>
          <a:stretch>
            <a:fillRect/>
          </a:stretch>
        </p:blipFill>
        <p:spPr>
          <a:xfrm>
            <a:off x="990488" y="3051775"/>
            <a:ext cx="7138715" cy="1583050"/>
          </a:xfrm>
          <a:prstGeom prst="rect">
            <a:avLst/>
          </a:prstGeom>
          <a:noFill/>
          <a:ln cap="flat" cmpd="sng" w="9525">
            <a:solidFill>
              <a:srgbClr val="EFEFEF"/>
            </a:solidFill>
            <a:prstDash val="solid"/>
            <a:round/>
            <a:headEnd len="sm" w="sm" type="none"/>
            <a:tailEnd len="sm" w="sm" type="none"/>
          </a:ln>
          <a:effectLst>
            <a:outerShdw blurRad="142875" rotWithShape="0" algn="bl" dir="3000000" dist="95250">
              <a:srgbClr val="535352">
                <a:alpha val="70000"/>
              </a:srgbClr>
            </a:outerShdw>
          </a:effectLst>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4" name="Shape 794"/>
        <p:cNvGrpSpPr/>
        <p:nvPr/>
      </p:nvGrpSpPr>
      <p:grpSpPr>
        <a:xfrm>
          <a:off x="0" y="0"/>
          <a:ext cx="0" cy="0"/>
          <a:chOff x="0" y="0"/>
          <a:chExt cx="0" cy="0"/>
        </a:xfrm>
      </p:grpSpPr>
      <p:sp>
        <p:nvSpPr>
          <p:cNvPr id="795" name="Google Shape;795;p117"/>
          <p:cNvSpPr txBox="1"/>
          <p:nvPr/>
        </p:nvSpPr>
        <p:spPr>
          <a:xfrm>
            <a:off x="312450" y="403075"/>
            <a:ext cx="72600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Present Valuable Solutions</a:t>
            </a:r>
            <a:endParaRPr sz="3000">
              <a:solidFill>
                <a:srgbClr val="434343"/>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796" name="Google Shape;796;p117"/>
          <p:cNvSpPr txBox="1"/>
          <p:nvPr/>
        </p:nvSpPr>
        <p:spPr>
          <a:xfrm>
            <a:off x="312450" y="1233450"/>
            <a:ext cx="8494800" cy="152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797" name="Google Shape;797;p117"/>
          <p:cNvSpPr txBox="1"/>
          <p:nvPr/>
        </p:nvSpPr>
        <p:spPr>
          <a:xfrm>
            <a:off x="312450" y="1233450"/>
            <a:ext cx="8494800" cy="3662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a:solidFill>
                  <a:srgbClr val="666666"/>
                </a:solidFill>
                <a:latin typeface="Open Sans"/>
                <a:ea typeface="Open Sans"/>
                <a:cs typeface="Open Sans"/>
                <a:sym typeface="Open Sans"/>
              </a:rPr>
              <a:t>When Grades are Low</a:t>
            </a:r>
            <a:endParaRPr b="1">
              <a:solidFill>
                <a:srgbClr val="666666"/>
              </a:solidFill>
              <a:latin typeface="Open Sans"/>
              <a:ea typeface="Open Sans"/>
              <a:cs typeface="Open Sans"/>
              <a:sym typeface="Open Sans"/>
            </a:endParaRPr>
          </a:p>
          <a:p>
            <a:pPr indent="0" lvl="0" marL="0" rtl="0" algn="l">
              <a:lnSpc>
                <a:spcPct val="115000"/>
              </a:lnSpc>
              <a:spcBef>
                <a:spcPts val="1000"/>
              </a:spcBef>
              <a:spcAft>
                <a:spcPts val="0"/>
              </a:spcAft>
              <a:buNone/>
            </a:pPr>
            <a:r>
              <a:rPr lang="en">
                <a:solidFill>
                  <a:srgbClr val="666666"/>
                </a:solidFill>
                <a:latin typeface="Open Sans"/>
                <a:ea typeface="Open Sans"/>
                <a:cs typeface="Open Sans"/>
                <a:sym typeface="Open Sans"/>
              </a:rPr>
              <a:t>Identify your prospect’s needs, and then present valuable solutions that can fill those needs.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Instead of saying “your listings are broken,” come in and say “I’m going to help you with this. I’m going to deploy some strategies, whether it’s Listing Distribution or a Manual Claim of the big four sites.”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1" name="Shape 801"/>
        <p:cNvGrpSpPr/>
        <p:nvPr/>
      </p:nvGrpSpPr>
      <p:grpSpPr>
        <a:xfrm>
          <a:off x="0" y="0"/>
          <a:ext cx="0" cy="0"/>
          <a:chOff x="0" y="0"/>
          <a:chExt cx="0" cy="0"/>
        </a:xfrm>
      </p:grpSpPr>
      <p:sp>
        <p:nvSpPr>
          <p:cNvPr id="802" name="Google Shape;802;p118"/>
          <p:cNvSpPr txBox="1"/>
          <p:nvPr/>
        </p:nvSpPr>
        <p:spPr>
          <a:xfrm>
            <a:off x="312450" y="403075"/>
            <a:ext cx="7260000" cy="7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Present Valuable Solutions</a:t>
            </a:r>
            <a:endParaRPr sz="3000">
              <a:solidFill>
                <a:srgbClr val="434343"/>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803" name="Google Shape;803;p118"/>
          <p:cNvSpPr txBox="1"/>
          <p:nvPr/>
        </p:nvSpPr>
        <p:spPr>
          <a:xfrm>
            <a:off x="312450" y="1233450"/>
            <a:ext cx="8494800" cy="152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1600">
              <a:solidFill>
                <a:srgbClr val="666666"/>
              </a:solidFill>
              <a:latin typeface="Open Sans"/>
              <a:ea typeface="Open Sans"/>
              <a:cs typeface="Open Sans"/>
              <a:sym typeface="Open Sans"/>
            </a:endParaRPr>
          </a:p>
        </p:txBody>
      </p:sp>
      <p:sp>
        <p:nvSpPr>
          <p:cNvPr id="804" name="Google Shape;804;p118"/>
          <p:cNvSpPr txBox="1"/>
          <p:nvPr/>
        </p:nvSpPr>
        <p:spPr>
          <a:xfrm>
            <a:off x="312450" y="1233450"/>
            <a:ext cx="8494800" cy="3662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a:solidFill>
                  <a:srgbClr val="666666"/>
                </a:solidFill>
                <a:latin typeface="Open Sans"/>
                <a:ea typeface="Open Sans"/>
                <a:cs typeface="Open Sans"/>
                <a:sym typeface="Open Sans"/>
              </a:rPr>
              <a:t>When Grades are High</a:t>
            </a:r>
            <a:endParaRPr>
              <a:solidFill>
                <a:srgbClr val="666666"/>
              </a:solidFill>
              <a:latin typeface="Open Sans"/>
              <a:ea typeface="Open Sans"/>
              <a:cs typeface="Open Sans"/>
              <a:sym typeface="Open Sans"/>
            </a:endParaRPr>
          </a:p>
          <a:p>
            <a:pPr indent="0" lvl="0" marL="0" rtl="0" algn="l">
              <a:lnSpc>
                <a:spcPct val="115000"/>
              </a:lnSpc>
              <a:spcBef>
                <a:spcPts val="1000"/>
              </a:spcBef>
              <a:spcAft>
                <a:spcPts val="0"/>
              </a:spcAft>
              <a:buNone/>
            </a:pPr>
            <a:r>
              <a:rPr lang="en">
                <a:solidFill>
                  <a:srgbClr val="666666"/>
                </a:solidFill>
                <a:latin typeface="Open Sans"/>
                <a:ea typeface="Open Sans"/>
                <a:cs typeface="Open Sans"/>
                <a:sym typeface="Open Sans"/>
              </a:rPr>
              <a:t>If your prospect’s grade is high, you can still present valuable solutions. A business that scores well against their competitors knows how important their digital marketing is, and they have likely invested a lot into establishing their online presence. This is a great place to talk about how they are doing so well. The work is likely taking up a lot of their time, and they could benefit from either offloading the work or using a tool to simplify the process. Offer solutions that empower your prospect to focus on what they do best—growing their core business.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This is also an excellent opportunity to employ a fear-of-loss argument. Businesses who are doing well need to stay vigilant to continue surpassing their competition!</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600">
              <a:solidFill>
                <a:srgbClr val="666666"/>
              </a:solidFill>
              <a:latin typeface="Open Sans"/>
              <a:ea typeface="Open Sans"/>
              <a:cs typeface="Open Sans"/>
              <a:sym typeface="Open Sans"/>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8" name="Shape 808"/>
        <p:cNvGrpSpPr/>
        <p:nvPr/>
      </p:nvGrpSpPr>
      <p:grpSpPr>
        <a:xfrm>
          <a:off x="0" y="0"/>
          <a:ext cx="0" cy="0"/>
          <a:chOff x="0" y="0"/>
          <a:chExt cx="0" cy="0"/>
        </a:xfrm>
      </p:grpSpPr>
      <p:sp>
        <p:nvSpPr>
          <p:cNvPr id="809" name="Google Shape;809;p119"/>
          <p:cNvSpPr txBox="1"/>
          <p:nvPr>
            <p:ph idx="1" type="body"/>
          </p:nvPr>
        </p:nvSpPr>
        <p:spPr>
          <a:xfrm>
            <a:off x="311700" y="1152475"/>
            <a:ext cx="8520600" cy="3699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1600"/>
              </a:spcBef>
              <a:spcAft>
                <a:spcPts val="1600"/>
              </a:spcAft>
              <a:buNone/>
            </a:pPr>
            <a:r>
              <a:t/>
            </a:r>
            <a:endParaRPr/>
          </a:p>
        </p:txBody>
      </p:sp>
      <p:sp>
        <p:nvSpPr>
          <p:cNvPr id="810" name="Google Shape;810;p119"/>
          <p:cNvSpPr txBox="1"/>
          <p:nvPr/>
        </p:nvSpPr>
        <p:spPr>
          <a:xfrm>
            <a:off x="312450" y="403075"/>
            <a:ext cx="7260000" cy="126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Refreshing a Snapshot Report</a:t>
            </a:r>
            <a:endParaRPr sz="3000">
              <a:solidFill>
                <a:srgbClr val="434343"/>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811" name="Google Shape;811;p119"/>
          <p:cNvSpPr txBox="1"/>
          <p:nvPr/>
        </p:nvSpPr>
        <p:spPr>
          <a:xfrm>
            <a:off x="312450" y="1233450"/>
            <a:ext cx="8479200" cy="3633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Snapshot Reports are active and accurate for seven days. After then, the report will stop updating.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If you need more time to close a deal, or you simply need to rekindle an old prospect, you can refresh the Snapshot Report to provide up-to-date data.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Now go out there and make some sales! </a:t>
            </a:r>
            <a:endParaRPr>
              <a:solidFill>
                <a:srgbClr val="666666"/>
              </a:solidFill>
              <a:latin typeface="Open Sans"/>
              <a:ea typeface="Open Sans"/>
              <a:cs typeface="Open Sans"/>
              <a:sym typeface="Open Sans"/>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5" name="Shape 815"/>
        <p:cNvGrpSpPr/>
        <p:nvPr/>
      </p:nvGrpSpPr>
      <p:grpSpPr>
        <a:xfrm>
          <a:off x="0" y="0"/>
          <a:ext cx="0" cy="0"/>
          <a:chOff x="0" y="0"/>
          <a:chExt cx="0" cy="0"/>
        </a:xfrm>
      </p:grpSpPr>
      <p:sp>
        <p:nvSpPr>
          <p:cNvPr id="816" name="Google Shape;816;p120"/>
          <p:cNvSpPr/>
          <p:nvPr/>
        </p:nvSpPr>
        <p:spPr>
          <a:xfrm>
            <a:off x="0" y="0"/>
            <a:ext cx="9144000" cy="5143500"/>
          </a:xfrm>
          <a:prstGeom prst="rect">
            <a:avLst/>
          </a:prstGeom>
          <a:solidFill>
            <a:srgbClr val="A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 name="Google Shape;817;p120"/>
          <p:cNvSpPr txBox="1"/>
          <p:nvPr/>
        </p:nvSpPr>
        <p:spPr>
          <a:xfrm>
            <a:off x="0" y="1766105"/>
            <a:ext cx="9144000" cy="16113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4800">
                <a:solidFill>
                  <a:srgbClr val="FFFFFF"/>
                </a:solidFill>
                <a:latin typeface="Montserrat"/>
                <a:ea typeface="Montserrat"/>
                <a:cs typeface="Montserrat"/>
                <a:sym typeface="Montserrat"/>
              </a:rPr>
              <a:t>Troubleshooting</a:t>
            </a:r>
            <a:endParaRPr sz="4800">
              <a:solidFill>
                <a:srgbClr val="FFFFFF"/>
              </a:solidFill>
              <a:latin typeface="Montserrat"/>
              <a:ea typeface="Montserrat"/>
              <a:cs typeface="Montserrat"/>
              <a:sym typeface="Montserrat"/>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1" name="Shape 821"/>
        <p:cNvGrpSpPr/>
        <p:nvPr/>
      </p:nvGrpSpPr>
      <p:grpSpPr>
        <a:xfrm>
          <a:off x="0" y="0"/>
          <a:ext cx="0" cy="0"/>
          <a:chOff x="0" y="0"/>
          <a:chExt cx="0" cy="0"/>
        </a:xfrm>
      </p:grpSpPr>
      <p:sp>
        <p:nvSpPr>
          <p:cNvPr id="822" name="Google Shape;822;p121"/>
          <p:cNvSpPr txBox="1"/>
          <p:nvPr/>
        </p:nvSpPr>
        <p:spPr>
          <a:xfrm>
            <a:off x="312450" y="403075"/>
            <a:ext cx="7260000" cy="619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Troubleshooting Guide</a:t>
            </a:r>
            <a:endParaRPr sz="3000">
              <a:solidFill>
                <a:srgbClr val="434343"/>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graphicFrame>
        <p:nvGraphicFramePr>
          <p:cNvPr id="823" name="Google Shape;823;p121"/>
          <p:cNvGraphicFramePr/>
          <p:nvPr/>
        </p:nvGraphicFramePr>
        <p:xfrm>
          <a:off x="238313" y="1105150"/>
          <a:ext cx="3000000" cy="3000000"/>
        </p:xfrm>
        <a:graphic>
          <a:graphicData uri="http://schemas.openxmlformats.org/drawingml/2006/table">
            <a:tbl>
              <a:tblPr>
                <a:noFill/>
                <a:tableStyleId>{F273301F-A6CC-4B4F-8B04-20A3860288BB}</a:tableStyleId>
              </a:tblPr>
              <a:tblGrid>
                <a:gridCol w="1823075"/>
                <a:gridCol w="3955200"/>
                <a:gridCol w="2889100"/>
              </a:tblGrid>
              <a:tr h="175325">
                <a:tc>
                  <a:txBody>
                    <a:bodyPr/>
                    <a:lstStyle/>
                    <a:p>
                      <a:pPr indent="0" lvl="0" marL="0" rtl="0" algn="ctr">
                        <a:spcBef>
                          <a:spcPts val="0"/>
                        </a:spcBef>
                        <a:spcAft>
                          <a:spcPts val="0"/>
                        </a:spcAft>
                        <a:buNone/>
                      </a:pPr>
                      <a:r>
                        <a:rPr b="1" lang="en" sz="1100">
                          <a:solidFill>
                            <a:srgbClr val="434343"/>
                          </a:solidFill>
                          <a:latin typeface="Open Sans"/>
                          <a:ea typeface="Open Sans"/>
                          <a:cs typeface="Open Sans"/>
                          <a:sym typeface="Open Sans"/>
                        </a:rPr>
                        <a:t>Issue</a:t>
                      </a:r>
                      <a:endParaRPr b="1" sz="1100">
                        <a:solidFill>
                          <a:srgbClr val="434343"/>
                        </a:solidFill>
                        <a:latin typeface="Open Sans"/>
                        <a:ea typeface="Open Sans"/>
                        <a:cs typeface="Open Sans"/>
                        <a:sym typeface="Open Sans"/>
                      </a:endParaRPr>
                    </a:p>
                  </a:txBody>
                  <a:tcPr marT="91425" marB="91425" marR="91425" marL="91425">
                    <a:solidFill>
                      <a:srgbClr val="EFEFEF"/>
                    </a:solidFill>
                  </a:tcPr>
                </a:tc>
                <a:tc>
                  <a:txBody>
                    <a:bodyPr/>
                    <a:lstStyle/>
                    <a:p>
                      <a:pPr indent="0" lvl="0" marL="0" rtl="0" algn="ctr">
                        <a:spcBef>
                          <a:spcPts val="0"/>
                        </a:spcBef>
                        <a:spcAft>
                          <a:spcPts val="0"/>
                        </a:spcAft>
                        <a:buNone/>
                      </a:pPr>
                      <a:r>
                        <a:rPr b="1" lang="en" sz="1100">
                          <a:solidFill>
                            <a:srgbClr val="434343"/>
                          </a:solidFill>
                          <a:latin typeface="Open Sans"/>
                          <a:ea typeface="Open Sans"/>
                          <a:cs typeface="Open Sans"/>
                          <a:sym typeface="Open Sans"/>
                        </a:rPr>
                        <a:t>Explanation</a:t>
                      </a:r>
                      <a:endParaRPr b="1" sz="1100">
                        <a:solidFill>
                          <a:srgbClr val="434343"/>
                        </a:solidFill>
                        <a:latin typeface="Open Sans"/>
                        <a:ea typeface="Open Sans"/>
                        <a:cs typeface="Open Sans"/>
                        <a:sym typeface="Open Sans"/>
                      </a:endParaRPr>
                    </a:p>
                  </a:txBody>
                  <a:tcPr marT="91425" marB="91425" marR="91425" marL="91425">
                    <a:solidFill>
                      <a:srgbClr val="EFEFEF"/>
                    </a:solidFill>
                  </a:tcPr>
                </a:tc>
                <a:tc>
                  <a:txBody>
                    <a:bodyPr/>
                    <a:lstStyle/>
                    <a:p>
                      <a:pPr indent="0" lvl="0" marL="0" rtl="0" algn="ctr">
                        <a:spcBef>
                          <a:spcPts val="0"/>
                        </a:spcBef>
                        <a:spcAft>
                          <a:spcPts val="0"/>
                        </a:spcAft>
                        <a:buNone/>
                      </a:pPr>
                      <a:r>
                        <a:rPr b="1" lang="en" sz="1100">
                          <a:solidFill>
                            <a:srgbClr val="434343"/>
                          </a:solidFill>
                          <a:latin typeface="Open Sans"/>
                          <a:ea typeface="Open Sans"/>
                          <a:cs typeface="Open Sans"/>
                          <a:sym typeface="Open Sans"/>
                        </a:rPr>
                        <a:t>Solution</a:t>
                      </a:r>
                      <a:endParaRPr b="1" sz="1100">
                        <a:solidFill>
                          <a:srgbClr val="434343"/>
                        </a:solidFill>
                        <a:latin typeface="Open Sans"/>
                        <a:ea typeface="Open Sans"/>
                        <a:cs typeface="Open Sans"/>
                        <a:sym typeface="Open Sans"/>
                      </a:endParaRPr>
                    </a:p>
                  </a:txBody>
                  <a:tcPr marT="91425" marB="91425" marR="91425" marL="91425">
                    <a:solidFill>
                      <a:srgbClr val="EFEFEF"/>
                    </a:solidFill>
                  </a:tcPr>
                </a:tc>
              </a:tr>
              <a:tr h="757175">
                <a:tc>
                  <a:txBody>
                    <a:bodyPr/>
                    <a:lstStyle/>
                    <a:p>
                      <a:pPr indent="0" lvl="0" marL="0" rtl="0" algn="l">
                        <a:spcBef>
                          <a:spcPts val="0"/>
                        </a:spcBef>
                        <a:spcAft>
                          <a:spcPts val="0"/>
                        </a:spcAft>
                        <a:buNone/>
                      </a:pPr>
                      <a:r>
                        <a:rPr lang="en" sz="950">
                          <a:solidFill>
                            <a:srgbClr val="666666"/>
                          </a:solidFill>
                          <a:latin typeface="Open Sans"/>
                          <a:ea typeface="Open Sans"/>
                          <a:cs typeface="Open Sans"/>
                          <a:sym typeface="Open Sans"/>
                        </a:rPr>
                        <a:t>My prospect’s </a:t>
                      </a:r>
                      <a:r>
                        <a:rPr lang="en" sz="950">
                          <a:solidFill>
                            <a:srgbClr val="666666"/>
                          </a:solidFill>
                          <a:latin typeface="Open Sans"/>
                          <a:ea typeface="Open Sans"/>
                          <a:cs typeface="Open Sans"/>
                          <a:sym typeface="Open Sans"/>
                        </a:rPr>
                        <a:t>reference</a:t>
                      </a:r>
                      <a:r>
                        <a:rPr lang="en" sz="950">
                          <a:solidFill>
                            <a:srgbClr val="666666"/>
                          </a:solidFill>
                          <a:latin typeface="Open Sans"/>
                          <a:ea typeface="Open Sans"/>
                          <a:cs typeface="Open Sans"/>
                          <a:sym typeface="Open Sans"/>
                        </a:rPr>
                        <a:t> business information (such as phone number, street address, website) is incorrect. </a:t>
                      </a:r>
                      <a:endParaRPr sz="950">
                        <a:solidFill>
                          <a:srgbClr val="666666"/>
                        </a:solidFill>
                        <a:latin typeface="Open Sans"/>
                        <a:ea typeface="Open Sans"/>
                        <a:cs typeface="Open Sans"/>
                        <a:sym typeface="Open Sans"/>
                      </a:endParaRPr>
                    </a:p>
                  </a:txBody>
                  <a:tcPr marT="91425" marB="91425" marR="91425" marL="91425"/>
                </a:tc>
                <a:tc>
                  <a:txBody>
                    <a:bodyPr/>
                    <a:lstStyle/>
                    <a:p>
                      <a:pPr indent="0" lvl="0" marL="0" rtl="0" algn="l">
                        <a:spcBef>
                          <a:spcPts val="0"/>
                        </a:spcBef>
                        <a:spcAft>
                          <a:spcPts val="0"/>
                        </a:spcAft>
                        <a:buNone/>
                      </a:pPr>
                      <a:r>
                        <a:rPr lang="en" sz="950">
                          <a:solidFill>
                            <a:srgbClr val="666666"/>
                          </a:solidFill>
                          <a:latin typeface="Open Sans"/>
                          <a:ea typeface="Open Sans"/>
                          <a:cs typeface="Open Sans"/>
                          <a:sym typeface="Open Sans"/>
                        </a:rPr>
                        <a:t>When Snapshot Reports are generated in bulk, the system scrapes the internet for repeating information and selects the most common data. If the Snapshot Report has incorrect anchor data, it means that incorrect business data is prevalent throughout the web. </a:t>
                      </a:r>
                      <a:endParaRPr sz="950">
                        <a:solidFill>
                          <a:srgbClr val="666666"/>
                        </a:solidFill>
                        <a:latin typeface="Open Sans"/>
                        <a:ea typeface="Open Sans"/>
                        <a:cs typeface="Open Sans"/>
                        <a:sym typeface="Open Sans"/>
                      </a:endParaRPr>
                    </a:p>
                  </a:txBody>
                  <a:tcPr marT="91425" marB="91425" marR="91425" marL="91425"/>
                </a:tc>
                <a:tc>
                  <a:txBody>
                    <a:bodyPr/>
                    <a:lstStyle/>
                    <a:p>
                      <a:pPr indent="0" lvl="0" marL="0" rtl="0" algn="l">
                        <a:spcBef>
                          <a:spcPts val="0"/>
                        </a:spcBef>
                        <a:spcAft>
                          <a:spcPts val="0"/>
                        </a:spcAft>
                        <a:buClr>
                          <a:schemeClr val="dk1"/>
                        </a:buClr>
                        <a:buSzPts val="1100"/>
                        <a:buFont typeface="Arial"/>
                        <a:buNone/>
                      </a:pPr>
                      <a:r>
                        <a:rPr lang="en" sz="950">
                          <a:solidFill>
                            <a:srgbClr val="666666"/>
                          </a:solidFill>
                          <a:latin typeface="Open Sans"/>
                          <a:ea typeface="Open Sans"/>
                          <a:cs typeface="Open Sans"/>
                          <a:sym typeface="Open Sans"/>
                        </a:rPr>
                        <a:t>This business needs help with listings! Offer solutions that will correct the incorrect listings and build new listings with the correct information. </a:t>
                      </a:r>
                      <a:endParaRPr sz="950">
                        <a:solidFill>
                          <a:srgbClr val="666666"/>
                        </a:solidFill>
                        <a:latin typeface="Open Sans"/>
                        <a:ea typeface="Open Sans"/>
                        <a:cs typeface="Open Sans"/>
                        <a:sym typeface="Open Sans"/>
                      </a:endParaRPr>
                    </a:p>
                  </a:txBody>
                  <a:tcPr marT="91425" marB="91425" marR="91425" marL="91425"/>
                </a:tc>
              </a:tr>
              <a:tr h="216625">
                <a:tc>
                  <a:txBody>
                    <a:bodyPr/>
                    <a:lstStyle/>
                    <a:p>
                      <a:pPr indent="0" lvl="0" marL="0" rtl="0" algn="l">
                        <a:spcBef>
                          <a:spcPts val="0"/>
                        </a:spcBef>
                        <a:spcAft>
                          <a:spcPts val="0"/>
                        </a:spcAft>
                        <a:buNone/>
                      </a:pPr>
                      <a:r>
                        <a:rPr lang="en" sz="950">
                          <a:solidFill>
                            <a:srgbClr val="666666"/>
                          </a:solidFill>
                          <a:latin typeface="Open Sans"/>
                          <a:ea typeface="Open Sans"/>
                          <a:cs typeface="Open Sans"/>
                          <a:sym typeface="Open Sans"/>
                        </a:rPr>
                        <a:t>My prospect’s social data is missing.</a:t>
                      </a:r>
                      <a:endParaRPr sz="950">
                        <a:solidFill>
                          <a:srgbClr val="666666"/>
                        </a:solidFill>
                        <a:latin typeface="Open Sans"/>
                        <a:ea typeface="Open Sans"/>
                        <a:cs typeface="Open Sans"/>
                        <a:sym typeface="Open Sans"/>
                      </a:endParaRPr>
                    </a:p>
                  </a:txBody>
                  <a:tcPr marT="91425" marB="91425" marR="91425" marL="91425">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950">
                          <a:solidFill>
                            <a:srgbClr val="666666"/>
                          </a:solidFill>
                          <a:latin typeface="Open Sans"/>
                          <a:ea typeface="Open Sans"/>
                          <a:cs typeface="Open Sans"/>
                          <a:sym typeface="Open Sans"/>
                        </a:rPr>
                        <a:t>The social data could be missing because your prospect is marketing from a personal account, or their page has geographic or age-based viewing restrictions. The Snapshot Report can only find information that is publicly available on Facebook, so a business that limits their page to being found in certain locations or by certain age groups will not be found by the report (or any potential customer searching beyond those criteria). These limitations are often accidental, but block potential customers who might be trying to find them. </a:t>
                      </a:r>
                      <a:endParaRPr sz="950">
                        <a:solidFill>
                          <a:srgbClr val="666666"/>
                        </a:solidFill>
                        <a:latin typeface="Open Sans"/>
                        <a:ea typeface="Open Sans"/>
                        <a:cs typeface="Open Sans"/>
                        <a:sym typeface="Open Sans"/>
                      </a:endParaRPr>
                    </a:p>
                  </a:txBody>
                  <a:tcPr marT="91425" marB="91425" marR="91425" marL="91425">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950">
                          <a:solidFill>
                            <a:srgbClr val="666666"/>
                          </a:solidFill>
                          <a:latin typeface="Open Sans"/>
                          <a:ea typeface="Open Sans"/>
                          <a:cs typeface="Open Sans"/>
                          <a:sym typeface="Open Sans"/>
                        </a:rPr>
                        <a:t>Create a business page for your prospect or remove the viewing restrictions. </a:t>
                      </a:r>
                      <a:endParaRPr sz="950">
                        <a:solidFill>
                          <a:srgbClr val="666666"/>
                        </a:solidFill>
                        <a:latin typeface="Open Sans"/>
                        <a:ea typeface="Open Sans"/>
                        <a:cs typeface="Open Sans"/>
                        <a:sym typeface="Open Sans"/>
                      </a:endParaRPr>
                    </a:p>
                  </a:txBody>
                  <a:tcPr marT="91425" marB="91425" marR="91425" marL="91425">
                    <a:lnB cap="flat" cmpd="sng" w="9525">
                      <a:solidFill>
                        <a:srgbClr val="9E9E9E"/>
                      </a:solidFill>
                      <a:prstDash val="solid"/>
                      <a:round/>
                      <a:headEnd len="sm" w="sm" type="none"/>
                      <a:tailEnd len="sm" w="sm" type="none"/>
                    </a:lnB>
                  </a:tcPr>
                </a:tc>
              </a:tr>
              <a:tr h="216625">
                <a:tc>
                  <a:txBody>
                    <a:bodyPr/>
                    <a:lstStyle/>
                    <a:p>
                      <a:pPr indent="0" lvl="0" marL="0" rtl="0" algn="l">
                        <a:spcBef>
                          <a:spcPts val="0"/>
                        </a:spcBef>
                        <a:spcAft>
                          <a:spcPts val="0"/>
                        </a:spcAft>
                        <a:buNone/>
                      </a:pPr>
                      <a:r>
                        <a:rPr lang="en" sz="950">
                          <a:solidFill>
                            <a:srgbClr val="666666"/>
                          </a:solidFill>
                          <a:latin typeface="Open Sans"/>
                          <a:ea typeface="Open Sans"/>
                          <a:cs typeface="Open Sans"/>
                          <a:sym typeface="Open Sans"/>
                        </a:rPr>
                        <a:t>I created my client’s website, but it received a low grade. Why is the website scoring so low?</a:t>
                      </a:r>
                      <a:endParaRPr sz="950">
                        <a:solidFill>
                          <a:srgbClr val="666666"/>
                        </a:solidFill>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950">
                          <a:solidFill>
                            <a:srgbClr val="666666"/>
                          </a:solidFill>
                          <a:latin typeface="Open Sans"/>
                          <a:ea typeface="Open Sans"/>
                          <a:cs typeface="Open Sans"/>
                          <a:sym typeface="Open Sans"/>
                        </a:rPr>
                        <a:t>The Snapshot Report is intentionally harsh, and the website section is no exception. The report uses Google’s PageSpeed Insights to grade websites. It’s difficult to keep up with Google’s latest algorithms!</a:t>
                      </a:r>
                      <a:endParaRPr sz="950">
                        <a:solidFill>
                          <a:srgbClr val="666666"/>
                        </a:solidFill>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950">
                          <a:solidFill>
                            <a:srgbClr val="666666"/>
                          </a:solidFill>
                          <a:latin typeface="Open Sans"/>
                          <a:ea typeface="Open Sans"/>
                          <a:cs typeface="Open Sans"/>
                          <a:sym typeface="Open Sans"/>
                        </a:rPr>
                        <a:t>The great thing about the Snapshot Report is that it suggestions solutions for each problem it finds with the website. Offer to help your client with these areas. If your client’s budget doesn’t allow you to make the recommended changes, you can always turn off this section of the report. </a:t>
                      </a:r>
                      <a:endParaRPr sz="950">
                        <a:solidFill>
                          <a:srgbClr val="666666"/>
                        </a:solidFill>
                        <a:latin typeface="Open Sans"/>
                        <a:ea typeface="Open Sans"/>
                        <a:cs typeface="Open Sans"/>
                        <a:sym typeface="Ope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55"/>
          <p:cNvSpPr/>
          <p:nvPr/>
        </p:nvSpPr>
        <p:spPr>
          <a:xfrm>
            <a:off x="399738" y="2123513"/>
            <a:ext cx="6210900" cy="476700"/>
          </a:xfrm>
          <a:prstGeom prst="wedgeRoundRectCallout">
            <a:avLst>
              <a:gd fmla="val -24764" name="adj1"/>
              <a:gd fmla="val 50255" name="adj2"/>
              <a:gd fmla="val 0" name="adj3"/>
            </a:avLst>
          </a:prstGeom>
          <a:solidFill>
            <a:srgbClr val="E0F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55"/>
          <p:cNvSpPr txBox="1"/>
          <p:nvPr/>
        </p:nvSpPr>
        <p:spPr>
          <a:xfrm>
            <a:off x="312450" y="403075"/>
            <a:ext cx="7260000" cy="126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ontserrat"/>
                <a:ea typeface="Montserrat"/>
                <a:cs typeface="Montserrat"/>
                <a:sym typeface="Montserrat"/>
              </a:rPr>
              <a:t>Call to Action</a:t>
            </a:r>
            <a:endParaRPr sz="3000">
              <a:solidFill>
                <a:srgbClr val="434343"/>
              </a:solidFill>
              <a:latin typeface="Montserrat"/>
              <a:ea typeface="Montserrat"/>
              <a:cs typeface="Montserrat"/>
              <a:sym typeface="Montserrat"/>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286" name="Google Shape;286;p55"/>
          <p:cNvSpPr txBox="1"/>
          <p:nvPr/>
        </p:nvSpPr>
        <p:spPr>
          <a:xfrm>
            <a:off x="312450" y="1233450"/>
            <a:ext cx="8392800" cy="685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666666"/>
                </a:solidFill>
                <a:latin typeface="Open Sans"/>
                <a:ea typeface="Open Sans"/>
                <a:cs typeface="Open Sans"/>
                <a:sym typeface="Open Sans"/>
              </a:rPr>
              <a:t>At the top and bottom of the report, there is a call to action that drives your prospect into the Business Center. There, they can browse your products and solution</a:t>
            </a:r>
            <a:r>
              <a:rPr lang="en">
                <a:solidFill>
                  <a:srgbClr val="666666"/>
                </a:solidFill>
                <a:latin typeface="Open Sans"/>
                <a:ea typeface="Open Sans"/>
                <a:cs typeface="Open Sans"/>
                <a:sym typeface="Open Sans"/>
              </a:rPr>
              <a:t>s. </a:t>
            </a:r>
            <a:endParaRPr>
              <a:solidFill>
                <a:srgbClr val="666666"/>
              </a:solidFill>
              <a:latin typeface="Open Sans"/>
              <a:ea typeface="Open Sans"/>
              <a:cs typeface="Open Sans"/>
              <a:sym typeface="Open Sans"/>
            </a:endParaRPr>
          </a:p>
        </p:txBody>
      </p:sp>
      <p:grpSp>
        <p:nvGrpSpPr>
          <p:cNvPr id="287" name="Google Shape;287;p55"/>
          <p:cNvGrpSpPr/>
          <p:nvPr/>
        </p:nvGrpSpPr>
        <p:grpSpPr>
          <a:xfrm>
            <a:off x="0" y="3355550"/>
            <a:ext cx="9143968" cy="1386350"/>
            <a:chOff x="0" y="3355550"/>
            <a:chExt cx="9143968" cy="1386350"/>
          </a:xfrm>
        </p:grpSpPr>
        <p:pic>
          <p:nvPicPr>
            <p:cNvPr id="288" name="Google Shape;288;p55"/>
            <p:cNvPicPr preferRelativeResize="0"/>
            <p:nvPr/>
          </p:nvPicPr>
          <p:blipFill>
            <a:blip r:embed="rId3">
              <a:alphaModFix/>
            </a:blip>
            <a:stretch>
              <a:fillRect/>
            </a:stretch>
          </p:blipFill>
          <p:spPr>
            <a:xfrm>
              <a:off x="1199313" y="3355550"/>
              <a:ext cx="6619075" cy="1386350"/>
            </a:xfrm>
            <a:prstGeom prst="rect">
              <a:avLst/>
            </a:prstGeom>
            <a:noFill/>
            <a:ln>
              <a:noFill/>
            </a:ln>
          </p:spPr>
        </p:pic>
        <p:pic>
          <p:nvPicPr>
            <p:cNvPr id="289" name="Google Shape;289;p55"/>
            <p:cNvPicPr preferRelativeResize="0"/>
            <p:nvPr/>
          </p:nvPicPr>
          <p:blipFill rotWithShape="1">
            <a:blip r:embed="rId3">
              <a:alphaModFix/>
            </a:blip>
            <a:srcRect b="0" l="95868" r="0" t="0"/>
            <a:stretch/>
          </p:blipFill>
          <p:spPr>
            <a:xfrm>
              <a:off x="7724194" y="3355550"/>
              <a:ext cx="1419774" cy="1386350"/>
            </a:xfrm>
            <a:prstGeom prst="rect">
              <a:avLst/>
            </a:prstGeom>
            <a:noFill/>
            <a:ln>
              <a:noFill/>
            </a:ln>
          </p:spPr>
        </p:pic>
        <p:pic>
          <p:nvPicPr>
            <p:cNvPr id="290" name="Google Shape;290;p55"/>
            <p:cNvPicPr preferRelativeResize="0"/>
            <p:nvPr/>
          </p:nvPicPr>
          <p:blipFill rotWithShape="1">
            <a:blip r:embed="rId3">
              <a:alphaModFix/>
            </a:blip>
            <a:srcRect b="0" l="95868" r="369" t="0"/>
            <a:stretch/>
          </p:blipFill>
          <p:spPr>
            <a:xfrm>
              <a:off x="0" y="3355550"/>
              <a:ext cx="1213676" cy="1386350"/>
            </a:xfrm>
            <a:prstGeom prst="rect">
              <a:avLst/>
            </a:prstGeom>
            <a:noFill/>
            <a:ln>
              <a:noFill/>
            </a:ln>
          </p:spPr>
        </p:pic>
      </p:grpSp>
      <p:sp>
        <p:nvSpPr>
          <p:cNvPr id="291" name="Google Shape;291;p55"/>
          <p:cNvSpPr txBox="1"/>
          <p:nvPr/>
        </p:nvSpPr>
        <p:spPr>
          <a:xfrm>
            <a:off x="421788" y="2156213"/>
            <a:ext cx="6166800" cy="411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solidFill>
                  <a:srgbClr val="666666"/>
                </a:solidFill>
                <a:latin typeface="Open Sans"/>
                <a:ea typeface="Open Sans"/>
                <a:cs typeface="Open Sans"/>
                <a:sym typeface="Open Sans"/>
              </a:rPr>
              <a:t>Make sure to set up your online store in Business Center before sending the report!</a:t>
            </a:r>
            <a:endParaRPr sz="12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56"/>
          <p:cNvSpPr/>
          <p:nvPr/>
        </p:nvSpPr>
        <p:spPr>
          <a:xfrm>
            <a:off x="0" y="0"/>
            <a:ext cx="9144000" cy="5143500"/>
          </a:xfrm>
          <a:prstGeom prst="rect">
            <a:avLst/>
          </a:prstGeom>
          <a:solidFill>
            <a:srgbClr val="B7B7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56"/>
          <p:cNvSpPr txBox="1"/>
          <p:nvPr/>
        </p:nvSpPr>
        <p:spPr>
          <a:xfrm>
            <a:off x="0" y="1766105"/>
            <a:ext cx="9144000" cy="16113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4800">
                <a:solidFill>
                  <a:srgbClr val="FFFFFF"/>
                </a:solidFill>
                <a:latin typeface="Montserrat"/>
                <a:ea typeface="Montserrat"/>
                <a:cs typeface="Montserrat"/>
                <a:sym typeface="Montserrat"/>
              </a:rPr>
              <a:t>Listings</a:t>
            </a:r>
            <a:endParaRPr sz="4800">
              <a:solidFill>
                <a:srgbClr val="FFFFFF"/>
              </a:solidFill>
              <a:latin typeface="Montserrat"/>
              <a:ea typeface="Montserrat"/>
              <a:cs typeface="Montserrat"/>
              <a:sym typeface="Montserrat"/>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